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310" r:id="rId3"/>
    <p:sldId id="258" r:id="rId4"/>
    <p:sldId id="291" r:id="rId5"/>
    <p:sldId id="325" r:id="rId6"/>
    <p:sldId id="327" r:id="rId7"/>
    <p:sldId id="262" r:id="rId8"/>
    <p:sldId id="306" r:id="rId9"/>
    <p:sldId id="326" r:id="rId10"/>
    <p:sldId id="296" r:id="rId11"/>
    <p:sldId id="302" r:id="rId12"/>
    <p:sldId id="328" r:id="rId13"/>
    <p:sldId id="346" r:id="rId14"/>
    <p:sldId id="329" r:id="rId15"/>
    <p:sldId id="330" r:id="rId16"/>
    <p:sldId id="331" r:id="rId17"/>
    <p:sldId id="347" r:id="rId18"/>
    <p:sldId id="332" r:id="rId19"/>
    <p:sldId id="333" r:id="rId20"/>
    <p:sldId id="335" r:id="rId21"/>
    <p:sldId id="336" r:id="rId22"/>
    <p:sldId id="337" r:id="rId23"/>
    <p:sldId id="338" r:id="rId24"/>
    <p:sldId id="339" r:id="rId25"/>
    <p:sldId id="340" r:id="rId26"/>
    <p:sldId id="298" r:id="rId27"/>
    <p:sldId id="342" r:id="rId28"/>
    <p:sldId id="343" r:id="rId29"/>
    <p:sldId id="344" r:id="rId30"/>
    <p:sldId id="345" r:id="rId31"/>
    <p:sldId id="27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A9D"/>
    <a:srgbClr val="CC3399"/>
    <a:srgbClr val="04396C"/>
    <a:srgbClr val="6497B1"/>
    <a:srgbClr val="393939"/>
    <a:srgbClr val="FF3399"/>
    <a:srgbClr val="1E3252"/>
    <a:srgbClr val="AEAFA9"/>
    <a:srgbClr val="BCDEE3"/>
    <a:srgbClr val="00528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C5F39-F8DE-BB49-A22F-BAF8CED04A06}" v="25" dt="2022-06-02T04:51:18.337"/>
    <p1510:client id="{73580067-F610-E9EB-62C6-4FED54123A76}" v="835" dt="2022-06-01T22:05:46.235"/>
    <p1510:client id="{7C77DBC7-B2D7-A739-A383-15470A620AD5}" v="20" dt="2022-06-02T04:15:59.934"/>
    <p1510:client id="{B9108E70-44FF-E050-1359-5D2273EE2DE4}" v="22" dt="2022-06-01T22:07:54.0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>
      <p:cViewPr varScale="1">
        <p:scale>
          <a:sx n="102" d="100"/>
          <a:sy n="102" d="100"/>
        </p:scale>
        <p:origin x="95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남서아(***9***021)" userId="S::nsa901@kau.kr::00d7b4de-6669-4c75-a3df-82a9702cc7b6" providerId="AD" clId="Web-{73580067-F610-E9EB-62C6-4FED54123A76}"/>
    <pc:docChg chg="addSld delSld modSld sldOrd">
      <pc:chgData name="남서아(***9***021)" userId="S::nsa901@kau.kr::00d7b4de-6669-4c75-a3df-82a9702cc7b6" providerId="AD" clId="Web-{73580067-F610-E9EB-62C6-4FED54123A76}" dt="2022-06-01T22:05:43.422" v="542" actId="20577"/>
      <pc:docMkLst>
        <pc:docMk/>
      </pc:docMkLst>
      <pc:sldChg chg="add del">
        <pc:chgData name="남서아(***9***021)" userId="S::nsa901@kau.kr::00d7b4de-6669-4c75-a3df-82a9702cc7b6" providerId="AD" clId="Web-{73580067-F610-E9EB-62C6-4FED54123A76}" dt="2022-06-01T21:47:05.194" v="223"/>
        <pc:sldMkLst>
          <pc:docMk/>
          <pc:sldMk cId="1837536534" sldId="332"/>
        </pc:sldMkLst>
      </pc:sldChg>
      <pc:sldChg chg="addSp delSp modSp add del ord replId">
        <pc:chgData name="남서아(***9***021)" userId="S::nsa901@kau.kr::00d7b4de-6669-4c75-a3df-82a9702cc7b6" providerId="AD" clId="Web-{73580067-F610-E9EB-62C6-4FED54123A76}" dt="2022-06-01T22:01:25.160" v="478"/>
        <pc:sldMkLst>
          <pc:docMk/>
          <pc:sldMk cId="1821582245" sldId="346"/>
        </pc:sldMkLst>
        <pc:spChg chg="mod">
          <ac:chgData name="남서아(***9***021)" userId="S::nsa901@kau.kr::00d7b4de-6669-4c75-a3df-82a9702cc7b6" providerId="AD" clId="Web-{73580067-F610-E9EB-62C6-4FED54123A76}" dt="2022-06-01T21:55:10.164" v="345" actId="1076"/>
          <ac:spMkLst>
            <pc:docMk/>
            <pc:sldMk cId="1821582245" sldId="346"/>
            <ac:spMk id="7" creationId="{504BE7AC-F0C3-DE19-33A8-3FA67C82B299}"/>
          </ac:spMkLst>
        </pc:spChg>
        <pc:spChg chg="mod">
          <ac:chgData name="남서아(***9***021)" userId="S::nsa901@kau.kr::00d7b4de-6669-4c75-a3df-82a9702cc7b6" providerId="AD" clId="Web-{73580067-F610-E9EB-62C6-4FED54123A76}" dt="2022-06-01T21:51:08.732" v="282" actId="1076"/>
          <ac:spMkLst>
            <pc:docMk/>
            <pc:sldMk cId="1821582245" sldId="346"/>
            <ac:spMk id="8" creationId="{C10F560F-146B-5058-90E7-080B2457D2BA}"/>
          </ac:spMkLst>
        </pc:spChg>
        <pc:spChg chg="add del mod">
          <ac:chgData name="남서아(***9***021)" userId="S::nsa901@kau.kr::00d7b4de-6669-4c75-a3df-82a9702cc7b6" providerId="AD" clId="Web-{73580067-F610-E9EB-62C6-4FED54123A76}" dt="2022-06-01T21:47:34.492" v="239"/>
          <ac:spMkLst>
            <pc:docMk/>
            <pc:sldMk cId="1821582245" sldId="346"/>
            <ac:spMk id="12" creationId="{1C055A64-405D-1491-1CC4-E6887CF97FF1}"/>
          </ac:spMkLst>
        </pc:spChg>
        <pc:spChg chg="add del mod">
          <ac:chgData name="남서아(***9***021)" userId="S::nsa901@kau.kr::00d7b4de-6669-4c75-a3df-82a9702cc7b6" providerId="AD" clId="Web-{73580067-F610-E9EB-62C6-4FED54123A76}" dt="2022-06-01T21:47:31.461" v="237"/>
          <ac:spMkLst>
            <pc:docMk/>
            <pc:sldMk cId="1821582245" sldId="346"/>
            <ac:spMk id="16" creationId="{8CE904BA-0416-2448-2CE9-F5317C382313}"/>
          </ac:spMkLst>
        </pc:spChg>
        <pc:spChg chg="add del mod">
          <ac:chgData name="남서아(***9***021)" userId="S::nsa901@kau.kr::00d7b4de-6669-4c75-a3df-82a9702cc7b6" providerId="AD" clId="Web-{73580067-F610-E9EB-62C6-4FED54123A76}" dt="2022-06-01T21:47:31.461" v="236"/>
          <ac:spMkLst>
            <pc:docMk/>
            <pc:sldMk cId="1821582245" sldId="346"/>
            <ac:spMk id="17" creationId="{D5A28D2D-5666-58AB-1329-E03E31C02FA5}"/>
          </ac:spMkLst>
        </pc:spChg>
        <pc:spChg chg="del">
          <ac:chgData name="남서아(***9***021)" userId="S::nsa901@kau.kr::00d7b4de-6669-4c75-a3df-82a9702cc7b6" providerId="AD" clId="Web-{73580067-F610-E9EB-62C6-4FED54123A76}" dt="2022-06-01T21:37:21.132" v="8"/>
          <ac:spMkLst>
            <pc:docMk/>
            <pc:sldMk cId="1821582245" sldId="346"/>
            <ac:spMk id="19" creationId="{A509EFF0-1849-D1E2-E1F4-BE0CC22E411E}"/>
          </ac:spMkLst>
        </pc:spChg>
        <pc:spChg chg="del">
          <ac:chgData name="남서아(***9***021)" userId="S::nsa901@kau.kr::00d7b4de-6669-4c75-a3df-82a9702cc7b6" providerId="AD" clId="Web-{73580067-F610-E9EB-62C6-4FED54123A76}" dt="2022-06-01T21:37:18.100" v="1"/>
          <ac:spMkLst>
            <pc:docMk/>
            <pc:sldMk cId="1821582245" sldId="346"/>
            <ac:spMk id="23" creationId="{C6413B7E-FA0E-F97D-5EC4-CDB45278F31F}"/>
          </ac:spMkLst>
        </pc:spChg>
        <pc:spChg chg="add del mod">
          <ac:chgData name="남서아(***9***021)" userId="S::nsa901@kau.kr::00d7b4de-6669-4c75-a3df-82a9702cc7b6" providerId="AD" clId="Web-{73580067-F610-E9EB-62C6-4FED54123A76}" dt="2022-06-01T21:47:31.461" v="235"/>
          <ac:spMkLst>
            <pc:docMk/>
            <pc:sldMk cId="1821582245" sldId="346"/>
            <ac:spMk id="24" creationId="{9BE198C2-6DC8-634D-05C5-BDB603C9D140}"/>
          </ac:spMkLst>
        </pc:spChg>
        <pc:spChg chg="add del mod">
          <ac:chgData name="남서아(***9***021)" userId="S::nsa901@kau.kr::00d7b4de-6669-4c75-a3df-82a9702cc7b6" providerId="AD" clId="Web-{73580067-F610-E9EB-62C6-4FED54123A76}" dt="2022-06-01T21:47:31.461" v="234"/>
          <ac:spMkLst>
            <pc:docMk/>
            <pc:sldMk cId="1821582245" sldId="346"/>
            <ac:spMk id="25" creationId="{1D12AD6C-BE8C-58B5-44D7-B93943E1DBDA}"/>
          </ac:spMkLst>
        </pc:spChg>
        <pc:spChg chg="add mod">
          <ac:chgData name="남서아(***9***021)" userId="S::nsa901@kau.kr::00d7b4de-6669-4c75-a3df-82a9702cc7b6" providerId="AD" clId="Web-{73580067-F610-E9EB-62C6-4FED54123A76}" dt="2022-06-01T21:48:18.415" v="261" actId="1076"/>
          <ac:spMkLst>
            <pc:docMk/>
            <pc:sldMk cId="1821582245" sldId="346"/>
            <ac:spMk id="26" creationId="{20E2B6A2-ED44-E32F-7AAF-0E690F7B3BA8}"/>
          </ac:spMkLst>
        </pc:spChg>
        <pc:spChg chg="add del mod">
          <ac:chgData name="남서아(***9***021)" userId="S::nsa901@kau.kr::00d7b4de-6669-4c75-a3df-82a9702cc7b6" providerId="AD" clId="Web-{73580067-F610-E9EB-62C6-4FED54123A76}" dt="2022-06-01T22:01:25.160" v="478"/>
          <ac:spMkLst>
            <pc:docMk/>
            <pc:sldMk cId="1821582245" sldId="346"/>
            <ac:spMk id="29" creationId="{98D2DD2C-A519-0EC4-B139-B27A42DC37C5}"/>
          </ac:spMkLst>
        </pc:spChg>
        <pc:picChg chg="add del mod">
          <ac:chgData name="남서아(***9***021)" userId="S::nsa901@kau.kr::00d7b4de-6669-4c75-a3df-82a9702cc7b6" providerId="AD" clId="Web-{73580067-F610-E9EB-62C6-4FED54123A76}" dt="2022-06-01T21:47:34.492" v="240"/>
          <ac:picMkLst>
            <pc:docMk/>
            <pc:sldMk cId="1821582245" sldId="346"/>
            <ac:picMk id="6" creationId="{E1EA3E4B-3F41-664C-0860-846E39333099}"/>
          </ac:picMkLst>
        </pc:picChg>
        <pc:picChg chg="del">
          <ac:chgData name="남서아(***9***021)" userId="S::nsa901@kau.kr::00d7b4de-6669-4c75-a3df-82a9702cc7b6" providerId="AD" clId="Web-{73580067-F610-E9EB-62C6-4FED54123A76}" dt="2022-06-01T21:37:18.100" v="6"/>
          <ac:picMkLst>
            <pc:docMk/>
            <pc:sldMk cId="1821582245" sldId="346"/>
            <ac:picMk id="9" creationId="{F5B6935F-3694-80CB-F2DC-93A37FBAEA25}"/>
          </ac:picMkLst>
        </pc:picChg>
        <pc:picChg chg="add del mod">
          <ac:chgData name="남서아(***9***021)" userId="S::nsa901@kau.kr::00d7b4de-6669-4c75-a3df-82a9702cc7b6" providerId="AD" clId="Web-{73580067-F610-E9EB-62C6-4FED54123A76}" dt="2022-06-01T21:47:32.258" v="238"/>
          <ac:picMkLst>
            <pc:docMk/>
            <pc:sldMk cId="1821582245" sldId="346"/>
            <ac:picMk id="10" creationId="{2F8F8F5C-42AD-89F4-DFBD-3AC9199B1C60}"/>
          </ac:picMkLst>
        </pc:picChg>
        <pc:picChg chg="del">
          <ac:chgData name="남서아(***9***021)" userId="S::nsa901@kau.kr::00d7b4de-6669-4c75-a3df-82a9702cc7b6" providerId="AD" clId="Web-{73580067-F610-E9EB-62C6-4FED54123A76}" dt="2022-06-01T21:37:18.100" v="5"/>
          <ac:picMkLst>
            <pc:docMk/>
            <pc:sldMk cId="1821582245" sldId="346"/>
            <ac:picMk id="11" creationId="{05DAEB49-8FFD-4AFA-1D98-73C13A529F19}"/>
          </ac:picMkLst>
        </pc:picChg>
        <pc:picChg chg="del">
          <ac:chgData name="남서아(***9***021)" userId="S::nsa901@kau.kr::00d7b4de-6669-4c75-a3df-82a9702cc7b6" providerId="AD" clId="Web-{73580067-F610-E9EB-62C6-4FED54123A76}" dt="2022-06-01T21:37:18.100" v="4"/>
          <ac:picMkLst>
            <pc:docMk/>
            <pc:sldMk cId="1821582245" sldId="346"/>
            <ac:picMk id="13" creationId="{593F030E-98D0-AAAD-19E4-45F9907D1222}"/>
          </ac:picMkLst>
        </pc:picChg>
        <pc:picChg chg="del">
          <ac:chgData name="남서아(***9***021)" userId="S::nsa901@kau.kr::00d7b4de-6669-4c75-a3df-82a9702cc7b6" providerId="AD" clId="Web-{73580067-F610-E9EB-62C6-4FED54123A76}" dt="2022-06-01T21:37:18.100" v="3"/>
          <ac:picMkLst>
            <pc:docMk/>
            <pc:sldMk cId="1821582245" sldId="346"/>
            <ac:picMk id="14" creationId="{7234A058-8174-09E1-6FE0-FE282BD80DA2}"/>
          </ac:picMkLst>
        </pc:picChg>
        <pc:picChg chg="del">
          <ac:chgData name="남서아(***9***021)" userId="S::nsa901@kau.kr::00d7b4de-6669-4c75-a3df-82a9702cc7b6" providerId="AD" clId="Web-{73580067-F610-E9EB-62C6-4FED54123A76}" dt="2022-06-01T21:37:18.100" v="7"/>
          <ac:picMkLst>
            <pc:docMk/>
            <pc:sldMk cId="1821582245" sldId="346"/>
            <ac:picMk id="15" creationId="{9E1AF76E-46E6-0F55-B681-64D56F433EE2}"/>
          </ac:picMkLst>
        </pc:picChg>
        <pc:picChg chg="del">
          <ac:chgData name="남서아(***9***021)" userId="S::nsa901@kau.kr::00d7b4de-6669-4c75-a3df-82a9702cc7b6" providerId="AD" clId="Web-{73580067-F610-E9EB-62C6-4FED54123A76}" dt="2022-06-01T21:37:18.100" v="2"/>
          <ac:picMkLst>
            <pc:docMk/>
            <pc:sldMk cId="1821582245" sldId="346"/>
            <ac:picMk id="18" creationId="{1F4F9FBD-86B4-F62A-BC62-52CE544EDEE3}"/>
          </ac:picMkLst>
        </pc:picChg>
        <pc:picChg chg="add mod">
          <ac:chgData name="남서아(***9***021)" userId="S::nsa901@kau.kr::00d7b4de-6669-4c75-a3df-82a9702cc7b6" providerId="AD" clId="Web-{73580067-F610-E9EB-62C6-4FED54123A76}" dt="2022-06-01T21:54:02.350" v="324" actId="1076"/>
          <ac:picMkLst>
            <pc:docMk/>
            <pc:sldMk cId="1821582245" sldId="346"/>
            <ac:picMk id="27" creationId="{DA2A601C-B9F7-9084-3663-6A3F70A97C3D}"/>
          </ac:picMkLst>
        </pc:picChg>
        <pc:picChg chg="add mod">
          <ac:chgData name="남서아(***9***021)" userId="S::nsa901@kau.kr::00d7b4de-6669-4c75-a3df-82a9702cc7b6" providerId="AD" clId="Web-{73580067-F610-E9EB-62C6-4FED54123A76}" dt="2022-06-01T21:54:00.537" v="323" actId="1076"/>
          <ac:picMkLst>
            <pc:docMk/>
            <pc:sldMk cId="1821582245" sldId="346"/>
            <ac:picMk id="28" creationId="{443DFAD4-B89A-293B-6902-3C7D2B4884AC}"/>
          </ac:picMkLst>
        </pc:picChg>
      </pc:sldChg>
      <pc:sldChg chg="addSp delSp modSp add replId">
        <pc:chgData name="남서아(***9***021)" userId="S::nsa901@kau.kr::00d7b4de-6669-4c75-a3df-82a9702cc7b6" providerId="AD" clId="Web-{73580067-F610-E9EB-62C6-4FED54123A76}" dt="2022-06-01T22:05:43.422" v="542" actId="20577"/>
        <pc:sldMkLst>
          <pc:docMk/>
          <pc:sldMk cId="574027615" sldId="347"/>
        </pc:sldMkLst>
        <pc:spChg chg="del">
          <ac:chgData name="남서아(***9***021)" userId="S::nsa901@kau.kr::00d7b4de-6669-4c75-a3df-82a9702cc7b6" providerId="AD" clId="Web-{73580067-F610-E9EB-62C6-4FED54123A76}" dt="2022-06-01T21:55:47.602" v="349"/>
          <ac:spMkLst>
            <pc:docMk/>
            <pc:sldMk cId="574027615" sldId="347"/>
            <ac:spMk id="7" creationId="{504BE7AC-F0C3-DE19-33A8-3FA67C82B299}"/>
          </ac:spMkLst>
        </pc:spChg>
        <pc:spChg chg="del">
          <ac:chgData name="남서아(***9***021)" userId="S::nsa901@kau.kr::00d7b4de-6669-4c75-a3df-82a9702cc7b6" providerId="AD" clId="Web-{73580067-F610-E9EB-62C6-4FED54123A76}" dt="2022-06-01T21:55:44.446" v="348"/>
          <ac:spMkLst>
            <pc:docMk/>
            <pc:sldMk cId="574027615" sldId="347"/>
            <ac:spMk id="8" creationId="{C10F560F-146B-5058-90E7-080B2457D2BA}"/>
          </ac:spMkLst>
        </pc:spChg>
        <pc:spChg chg="add mod">
          <ac:chgData name="남서아(***9***021)" userId="S::nsa901@kau.kr::00d7b4de-6669-4c75-a3df-82a9702cc7b6" providerId="AD" clId="Web-{73580067-F610-E9EB-62C6-4FED54123A76}" dt="2022-06-01T22:00:35.596" v="455" actId="1076"/>
          <ac:spMkLst>
            <pc:docMk/>
            <pc:sldMk cId="574027615" sldId="347"/>
            <ac:spMk id="9" creationId="{81E91E1F-3760-F167-8EED-A42A9E60AA0A}"/>
          </ac:spMkLst>
        </pc:spChg>
        <pc:spChg chg="mod">
          <ac:chgData name="남서아(***9***021)" userId="S::nsa901@kau.kr::00d7b4de-6669-4c75-a3df-82a9702cc7b6" providerId="AD" clId="Web-{73580067-F610-E9EB-62C6-4FED54123A76}" dt="2022-06-01T22:00:32.314" v="452" actId="1076"/>
          <ac:spMkLst>
            <pc:docMk/>
            <pc:sldMk cId="574027615" sldId="347"/>
            <ac:spMk id="17" creationId="{D5A28D2D-5666-58AB-1329-E03E31C02FA5}"/>
          </ac:spMkLst>
        </pc:spChg>
        <pc:spChg chg="mod">
          <ac:chgData name="남서아(***9***021)" userId="S::nsa901@kau.kr::00d7b4de-6669-4c75-a3df-82a9702cc7b6" providerId="AD" clId="Web-{73580067-F610-E9EB-62C6-4FED54123A76}" dt="2022-06-01T21:58:55.639" v="416" actId="20577"/>
          <ac:spMkLst>
            <pc:docMk/>
            <pc:sldMk cId="574027615" sldId="347"/>
            <ac:spMk id="20" creationId="{D6296126-4E3C-49DA-BBCD-DD892FC6232B}"/>
          </ac:spMkLst>
        </pc:spChg>
        <pc:spChg chg="mod">
          <ac:chgData name="남서아(***9***021)" userId="S::nsa901@kau.kr::00d7b4de-6669-4c75-a3df-82a9702cc7b6" providerId="AD" clId="Web-{73580067-F610-E9EB-62C6-4FED54123A76}" dt="2022-06-01T22:00:32.346" v="454" actId="1076"/>
          <ac:spMkLst>
            <pc:docMk/>
            <pc:sldMk cId="574027615" sldId="347"/>
            <ac:spMk id="24" creationId="{9BE198C2-6DC8-634D-05C5-BDB603C9D140}"/>
          </ac:spMkLst>
        </pc:spChg>
        <pc:spChg chg="mod">
          <ac:chgData name="남서아(***9***021)" userId="S::nsa901@kau.kr::00d7b4de-6669-4c75-a3df-82a9702cc7b6" providerId="AD" clId="Web-{73580067-F610-E9EB-62C6-4FED54123A76}" dt="2022-06-01T22:05:43.422" v="542" actId="20577"/>
          <ac:spMkLst>
            <pc:docMk/>
            <pc:sldMk cId="574027615" sldId="347"/>
            <ac:spMk id="25" creationId="{1D12AD6C-BE8C-58B5-44D7-B93943E1DBDA}"/>
          </ac:spMkLst>
        </pc:spChg>
      </pc:sldChg>
      <pc:sldChg chg="add del replId">
        <pc:chgData name="남서아(***9***021)" userId="S::nsa901@kau.kr::00d7b4de-6669-4c75-a3df-82a9702cc7b6" providerId="AD" clId="Web-{73580067-F610-E9EB-62C6-4FED54123A76}" dt="2022-06-01T21:47:25.304" v="232"/>
        <pc:sldMkLst>
          <pc:docMk/>
          <pc:sldMk cId="1480937892" sldId="347"/>
        </pc:sldMkLst>
      </pc:sldChg>
    </pc:docChg>
  </pc:docChgLst>
  <pc:docChgLst>
    <pc:chgData name="남서아(***9***021)" userId="S::nsa901@kau.kr::00d7b4de-6669-4c75-a3df-82a9702cc7b6" providerId="AD" clId="Web-{7C77DBC7-B2D7-A739-A383-15470A620AD5}"/>
    <pc:docChg chg="modSld">
      <pc:chgData name="남서아(***9***021)" userId="S::nsa901@kau.kr::00d7b4de-6669-4c75-a3df-82a9702cc7b6" providerId="AD" clId="Web-{7C77DBC7-B2D7-A739-A383-15470A620AD5}" dt="2022-06-02T04:15:57.887" v="10" actId="20577"/>
      <pc:docMkLst>
        <pc:docMk/>
      </pc:docMkLst>
      <pc:sldChg chg="modSp">
        <pc:chgData name="남서아(***9***021)" userId="S::nsa901@kau.kr::00d7b4de-6669-4c75-a3df-82a9702cc7b6" providerId="AD" clId="Web-{7C77DBC7-B2D7-A739-A383-15470A620AD5}" dt="2022-06-02T04:15:57.887" v="10" actId="20577"/>
        <pc:sldMkLst>
          <pc:docMk/>
          <pc:sldMk cId="1572742995" sldId="260"/>
        </pc:sldMkLst>
        <pc:spChg chg="mod">
          <ac:chgData name="남서아(***9***021)" userId="S::nsa901@kau.kr::00d7b4de-6669-4c75-a3df-82a9702cc7b6" providerId="AD" clId="Web-{7C77DBC7-B2D7-A739-A383-15470A620AD5}" dt="2022-06-02T04:15:57.887" v="10" actId="20577"/>
          <ac:spMkLst>
            <pc:docMk/>
            <pc:sldMk cId="1572742995" sldId="260"/>
            <ac:spMk id="22" creationId="{A822278D-6021-420A-8428-878080CC967A}"/>
          </ac:spMkLst>
        </pc:spChg>
      </pc:sldChg>
    </pc:docChg>
  </pc:docChgLst>
  <pc:docChgLst>
    <pc:chgData name="남서아(***9***021)" userId="S::nsa901@kau.kr::00d7b4de-6669-4c75-a3df-82a9702cc7b6" providerId="AD" clId="Web-{B9108E70-44FF-E050-1359-5D2273EE2DE4}"/>
    <pc:docChg chg="modSld">
      <pc:chgData name="남서아(***9***021)" userId="S::nsa901@kau.kr::00d7b4de-6669-4c75-a3df-82a9702cc7b6" providerId="AD" clId="Web-{B9108E70-44FF-E050-1359-5D2273EE2DE4}" dt="2022-06-01T22:07:54.075" v="14" actId="1076"/>
      <pc:docMkLst>
        <pc:docMk/>
      </pc:docMkLst>
      <pc:sldChg chg="modSp">
        <pc:chgData name="남서아(***9***021)" userId="S::nsa901@kau.kr::00d7b4de-6669-4c75-a3df-82a9702cc7b6" providerId="AD" clId="Web-{B9108E70-44FF-E050-1359-5D2273EE2DE4}" dt="2022-06-01T22:07:54.075" v="14" actId="1076"/>
        <pc:sldMkLst>
          <pc:docMk/>
          <pc:sldMk cId="574027615" sldId="347"/>
        </pc:sldMkLst>
        <pc:spChg chg="mod">
          <ac:chgData name="남서아(***9***021)" userId="S::nsa901@kau.kr::00d7b4de-6669-4c75-a3df-82a9702cc7b6" providerId="AD" clId="Web-{B9108E70-44FF-E050-1359-5D2273EE2DE4}" dt="2022-06-01T22:07:54.075" v="14" actId="1076"/>
          <ac:spMkLst>
            <pc:docMk/>
            <pc:sldMk cId="574027615" sldId="347"/>
            <ac:spMk id="9" creationId="{81E91E1F-3760-F167-8EED-A42A9E60AA0A}"/>
          </ac:spMkLst>
        </pc:spChg>
      </pc:sldChg>
    </pc:docChg>
  </pc:docChgLst>
  <pc:docChgLst>
    <pc:chgData name="남서아(***9***021)" userId="00d7b4de-6669-4c75-a3df-82a9702cc7b6" providerId="ADAL" clId="{04FC5F39-F8DE-BB49-A22F-BAF8CED04A06}"/>
    <pc:docChg chg="custSel delSld modSld">
      <pc:chgData name="남서아(***9***021)" userId="00d7b4de-6669-4c75-a3df-82a9702cc7b6" providerId="ADAL" clId="{04FC5F39-F8DE-BB49-A22F-BAF8CED04A06}" dt="2022-06-02T04:47:43.901" v="22" actId="2696"/>
      <pc:docMkLst>
        <pc:docMk/>
      </pc:docMkLst>
      <pc:sldChg chg="addSp modSp">
        <pc:chgData name="남서아(***9***021)" userId="00d7b4de-6669-4c75-a3df-82a9702cc7b6" providerId="ADAL" clId="{04FC5F39-F8DE-BB49-A22F-BAF8CED04A06}" dt="2022-06-02T04:31:16.361" v="6"/>
        <pc:sldMkLst>
          <pc:docMk/>
          <pc:sldMk cId="1437291536" sldId="258"/>
        </pc:sldMkLst>
        <pc:picChg chg="add mod">
          <ac:chgData name="남서아(***9***021)" userId="00d7b4de-6669-4c75-a3df-82a9702cc7b6" providerId="ADAL" clId="{04FC5F39-F8DE-BB49-A22F-BAF8CED04A06}" dt="2022-06-02T04:31:16.361" v="6"/>
          <ac:picMkLst>
            <pc:docMk/>
            <pc:sldMk cId="1437291536" sldId="258"/>
            <ac:picMk id="2" creationId="{CFF82A2D-81C7-37C4-483C-C6BD8D4CE79E}"/>
          </ac:picMkLst>
        </pc:picChg>
      </pc:sldChg>
      <pc:sldChg chg="addSp delSp modSp modTransition modAnim">
        <pc:chgData name="남서아(***9***021)" userId="00d7b4de-6669-4c75-a3df-82a9702cc7b6" providerId="ADAL" clId="{04FC5F39-F8DE-BB49-A22F-BAF8CED04A06}" dt="2022-06-02T04:29:21.785" v="2"/>
        <pc:sldMkLst>
          <pc:docMk/>
          <pc:sldMk cId="1572742995" sldId="260"/>
        </pc:sldMkLst>
        <pc:picChg chg="add del mod">
          <ac:chgData name="남서아(***9***021)" userId="00d7b4de-6669-4c75-a3df-82a9702cc7b6" providerId="ADAL" clId="{04FC5F39-F8DE-BB49-A22F-BAF8CED04A06}" dt="2022-06-02T04:28:47.565" v="1"/>
          <ac:picMkLst>
            <pc:docMk/>
            <pc:sldMk cId="1572742995" sldId="260"/>
            <ac:picMk id="3" creationId="{E9C838ED-076A-B4FB-AF7D-64FDDB6A698A}"/>
          </ac:picMkLst>
        </pc:picChg>
        <pc:picChg chg="add mod">
          <ac:chgData name="남서아(***9***021)" userId="00d7b4de-6669-4c75-a3df-82a9702cc7b6" providerId="ADAL" clId="{04FC5F39-F8DE-BB49-A22F-BAF8CED04A06}" dt="2022-06-02T04:29:21.785" v="2"/>
          <ac:picMkLst>
            <pc:docMk/>
            <pc:sldMk cId="1572742995" sldId="260"/>
            <ac:picMk id="4" creationId="{16B3FFD5-7961-EEA3-59AB-6FD5FF763F34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34:14.700" v="10"/>
        <pc:sldMkLst>
          <pc:docMk/>
          <pc:sldMk cId="1536171774" sldId="262"/>
        </pc:sldMkLst>
        <pc:picChg chg="add mod">
          <ac:chgData name="남서아(***9***021)" userId="00d7b4de-6669-4c75-a3df-82a9702cc7b6" providerId="ADAL" clId="{04FC5F39-F8DE-BB49-A22F-BAF8CED04A06}" dt="2022-06-02T04:34:14.700" v="10"/>
          <ac:picMkLst>
            <pc:docMk/>
            <pc:sldMk cId="1536171774" sldId="262"/>
            <ac:picMk id="10" creationId="{5C3A2BC6-3D8D-3CE4-F312-CD81CBDABFD9}"/>
          </ac:picMkLst>
        </pc:picChg>
      </pc:sldChg>
      <pc:sldChg chg="addSp delSp modSp del mod delAnim">
        <pc:chgData name="남서아(***9***021)" userId="00d7b4de-6669-4c75-a3df-82a9702cc7b6" providerId="ADAL" clId="{04FC5F39-F8DE-BB49-A22F-BAF8CED04A06}" dt="2022-06-02T04:47:43.901" v="22" actId="2696"/>
        <pc:sldMkLst>
          <pc:docMk/>
          <pc:sldMk cId="3226397766" sldId="277"/>
        </pc:sldMkLst>
        <pc:picChg chg="add del mod">
          <ac:chgData name="남서아(***9***021)" userId="00d7b4de-6669-4c75-a3df-82a9702cc7b6" providerId="ADAL" clId="{04FC5F39-F8DE-BB49-A22F-BAF8CED04A06}" dt="2022-06-02T04:47:35.278" v="21" actId="478"/>
          <ac:picMkLst>
            <pc:docMk/>
            <pc:sldMk cId="3226397766" sldId="277"/>
            <ac:picMk id="2" creationId="{957A0ADA-EB9B-4541-07EC-1E77C4E7EF5A}"/>
          </ac:picMkLst>
        </pc:picChg>
      </pc:sldChg>
      <pc:sldChg chg="addSp delSp modSp modTransition modAnim">
        <pc:chgData name="남서아(***9***021)" userId="00d7b4de-6669-4c75-a3df-82a9702cc7b6" providerId="ADAL" clId="{04FC5F39-F8DE-BB49-A22F-BAF8CED04A06}" dt="2022-06-02T04:47:18.695" v="20"/>
        <pc:sldMkLst>
          <pc:docMk/>
          <pc:sldMk cId="4157737523" sldId="279"/>
        </pc:sldMkLst>
        <pc:picChg chg="add del mod">
          <ac:chgData name="남서아(***9***021)" userId="00d7b4de-6669-4c75-a3df-82a9702cc7b6" providerId="ADAL" clId="{04FC5F39-F8DE-BB49-A22F-BAF8CED04A06}" dt="2022-06-02T04:47:06.853" v="19"/>
          <ac:picMkLst>
            <pc:docMk/>
            <pc:sldMk cId="4157737523" sldId="279"/>
            <ac:picMk id="3" creationId="{6225535C-08FA-9A85-B21B-22B9CECD1327}"/>
          </ac:picMkLst>
        </pc:picChg>
        <pc:picChg chg="add mod">
          <ac:chgData name="남서아(***9***021)" userId="00d7b4de-6669-4c75-a3df-82a9702cc7b6" providerId="ADAL" clId="{04FC5F39-F8DE-BB49-A22F-BAF8CED04A06}" dt="2022-06-02T04:47:18.695" v="20"/>
          <ac:picMkLst>
            <pc:docMk/>
            <pc:sldMk cId="4157737523" sldId="279"/>
            <ac:picMk id="4" creationId="{33827853-DBCB-62EB-8ACF-93531CF2FDBA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32:02.634" v="7"/>
        <pc:sldMkLst>
          <pc:docMk/>
          <pc:sldMk cId="1636664052" sldId="291"/>
        </pc:sldMkLst>
        <pc:picChg chg="add mod">
          <ac:chgData name="남서아(***9***021)" userId="00d7b4de-6669-4c75-a3df-82a9702cc7b6" providerId="ADAL" clId="{04FC5F39-F8DE-BB49-A22F-BAF8CED04A06}" dt="2022-06-02T04:32:02.634" v="7"/>
          <ac:picMkLst>
            <pc:docMk/>
            <pc:sldMk cId="1636664052" sldId="291"/>
            <ac:picMk id="7" creationId="{37C9F611-5E5A-360A-8E5E-B8AADA3726A6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34:14.700" v="10"/>
        <pc:sldMkLst>
          <pc:docMk/>
          <pc:sldMk cId="2149348209" sldId="296"/>
        </pc:sldMkLst>
        <pc:picChg chg="add mod">
          <ac:chgData name="남서아(***9***021)" userId="00d7b4de-6669-4c75-a3df-82a9702cc7b6" providerId="ADAL" clId="{04FC5F39-F8DE-BB49-A22F-BAF8CED04A06}" dt="2022-06-02T04:34:14.700" v="10"/>
          <ac:picMkLst>
            <pc:docMk/>
            <pc:sldMk cId="2149348209" sldId="296"/>
            <ac:picMk id="2" creationId="{E3562DD4-D5A9-9C8C-13F4-F9184E5B448E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47:05.455" v="18"/>
        <pc:sldMkLst>
          <pc:docMk/>
          <pc:sldMk cId="2149348209" sldId="298"/>
        </pc:sldMkLst>
        <pc:picChg chg="add mod">
          <ac:chgData name="남서아(***9***021)" userId="00d7b4de-6669-4c75-a3df-82a9702cc7b6" providerId="ADAL" clId="{04FC5F39-F8DE-BB49-A22F-BAF8CED04A06}" dt="2022-06-02T04:47:05.455" v="18"/>
          <ac:picMkLst>
            <pc:docMk/>
            <pc:sldMk cId="2149348209" sldId="298"/>
            <ac:picMk id="2" creationId="{FD26C8B5-67E9-2046-1B06-843C23CF93A2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36:12.129" v="11"/>
        <pc:sldMkLst>
          <pc:docMk/>
          <pc:sldMk cId="2506611218" sldId="302"/>
        </pc:sldMkLst>
        <pc:picChg chg="add mod">
          <ac:chgData name="남서아(***9***021)" userId="00d7b4de-6669-4c75-a3df-82a9702cc7b6" providerId="ADAL" clId="{04FC5F39-F8DE-BB49-A22F-BAF8CED04A06}" dt="2022-06-02T04:36:12.129" v="11"/>
          <ac:picMkLst>
            <pc:docMk/>
            <pc:sldMk cId="2506611218" sldId="302"/>
            <ac:picMk id="6" creationId="{831E76BD-04C0-D0D6-5493-D1AF2E2DCCD3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34:14.700" v="10"/>
        <pc:sldMkLst>
          <pc:docMk/>
          <pc:sldMk cId="704853515" sldId="306"/>
        </pc:sldMkLst>
        <pc:picChg chg="add mod">
          <ac:chgData name="남서아(***9***021)" userId="00d7b4de-6669-4c75-a3df-82a9702cc7b6" providerId="ADAL" clId="{04FC5F39-F8DE-BB49-A22F-BAF8CED04A06}" dt="2022-06-02T04:34:14.700" v="10"/>
          <ac:picMkLst>
            <pc:docMk/>
            <pc:sldMk cId="704853515" sldId="306"/>
            <ac:picMk id="8" creationId="{5E3C63AB-5856-0809-1634-E454203193D1}"/>
          </ac:picMkLst>
        </pc:picChg>
      </pc:sldChg>
      <pc:sldChg chg="addSp delSp modSp modTransition modAnim">
        <pc:chgData name="남서아(***9***021)" userId="00d7b4de-6669-4c75-a3df-82a9702cc7b6" providerId="ADAL" clId="{04FC5F39-F8DE-BB49-A22F-BAF8CED04A06}" dt="2022-06-02T04:30:58.893" v="5"/>
        <pc:sldMkLst>
          <pc:docMk/>
          <pc:sldMk cId="319744539" sldId="310"/>
        </pc:sldMkLst>
        <pc:picChg chg="add del mod">
          <ac:chgData name="남서아(***9***021)" userId="00d7b4de-6669-4c75-a3df-82a9702cc7b6" providerId="ADAL" clId="{04FC5F39-F8DE-BB49-A22F-BAF8CED04A06}" dt="2022-06-02T04:30:26.814" v="4"/>
          <ac:picMkLst>
            <pc:docMk/>
            <pc:sldMk cId="319744539" sldId="310"/>
            <ac:picMk id="10" creationId="{8CC2D688-9D9A-5F4D-A6A9-FC28E8076853}"/>
          </ac:picMkLst>
        </pc:picChg>
        <pc:picChg chg="add mod">
          <ac:chgData name="남서아(***9***021)" userId="00d7b4de-6669-4c75-a3df-82a9702cc7b6" providerId="ADAL" clId="{04FC5F39-F8DE-BB49-A22F-BAF8CED04A06}" dt="2022-06-02T04:30:58.893" v="5"/>
          <ac:picMkLst>
            <pc:docMk/>
            <pc:sldMk cId="319744539" sldId="310"/>
            <ac:picMk id="11" creationId="{48B79BC7-D183-1D5C-DB0D-D50DCC68509D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32:38.534" v="8"/>
        <pc:sldMkLst>
          <pc:docMk/>
          <pc:sldMk cId="1868359237" sldId="325"/>
        </pc:sldMkLst>
        <pc:picChg chg="add mod">
          <ac:chgData name="남서아(***9***021)" userId="00d7b4de-6669-4c75-a3df-82a9702cc7b6" providerId="ADAL" clId="{04FC5F39-F8DE-BB49-A22F-BAF8CED04A06}" dt="2022-06-02T04:32:38.534" v="8"/>
          <ac:picMkLst>
            <pc:docMk/>
            <pc:sldMk cId="1868359237" sldId="325"/>
            <ac:picMk id="6" creationId="{C1FBAD56-EFED-9ED8-CA79-932A5C5AA4E7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34:14.700" v="10"/>
        <pc:sldMkLst>
          <pc:docMk/>
          <pc:sldMk cId="907192724" sldId="326"/>
        </pc:sldMkLst>
        <pc:picChg chg="add mod">
          <ac:chgData name="남서아(***9***021)" userId="00d7b4de-6669-4c75-a3df-82a9702cc7b6" providerId="ADAL" clId="{04FC5F39-F8DE-BB49-A22F-BAF8CED04A06}" dt="2022-06-02T04:34:14.700" v="10"/>
          <ac:picMkLst>
            <pc:docMk/>
            <pc:sldMk cId="907192724" sldId="326"/>
            <ac:picMk id="7" creationId="{F3F1A831-DE88-5DFB-C821-94B580BF29E3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33:00.901" v="9"/>
        <pc:sldMkLst>
          <pc:docMk/>
          <pc:sldMk cId="2299220143" sldId="327"/>
        </pc:sldMkLst>
        <pc:picChg chg="add mod">
          <ac:chgData name="남서아(***9***021)" userId="00d7b4de-6669-4c75-a3df-82a9702cc7b6" providerId="ADAL" clId="{04FC5F39-F8DE-BB49-A22F-BAF8CED04A06}" dt="2022-06-02T04:33:00.901" v="9"/>
          <ac:picMkLst>
            <pc:docMk/>
            <pc:sldMk cId="2299220143" sldId="327"/>
            <ac:picMk id="7" creationId="{FD9B96EC-50A5-44B4-0408-F62B845619E4}"/>
          </ac:picMkLst>
        </pc:picChg>
      </pc:sldChg>
      <pc:sldChg chg="addSp delSp modSp modTransition modAnim">
        <pc:chgData name="남서아(***9***021)" userId="00d7b4de-6669-4c75-a3df-82a9702cc7b6" providerId="ADAL" clId="{04FC5F39-F8DE-BB49-A22F-BAF8CED04A06}" dt="2022-06-02T04:40:45.351" v="13"/>
        <pc:sldMkLst>
          <pc:docMk/>
          <pc:sldMk cId="583592139" sldId="328"/>
        </pc:sldMkLst>
        <pc:picChg chg="add del mod">
          <ac:chgData name="남서아(***9***021)" userId="00d7b4de-6669-4c75-a3df-82a9702cc7b6" providerId="ADAL" clId="{04FC5F39-F8DE-BB49-A22F-BAF8CED04A06}" dt="2022-06-02T04:36:35.202" v="12"/>
          <ac:picMkLst>
            <pc:docMk/>
            <pc:sldMk cId="583592139" sldId="328"/>
            <ac:picMk id="8" creationId="{37BF3F58-B5CC-556D-558B-743DB2AEF620}"/>
          </ac:picMkLst>
        </pc:picChg>
        <pc:picChg chg="add mod">
          <ac:chgData name="남서아(***9***021)" userId="00d7b4de-6669-4c75-a3df-82a9702cc7b6" providerId="ADAL" clId="{04FC5F39-F8DE-BB49-A22F-BAF8CED04A06}" dt="2022-06-02T04:40:45.351" v="13"/>
          <ac:picMkLst>
            <pc:docMk/>
            <pc:sldMk cId="583592139" sldId="328"/>
            <ac:picMk id="9" creationId="{3D9CA9E3-36E6-D2CD-3BD8-29597E44CE39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40:45.351" v="13"/>
        <pc:sldMkLst>
          <pc:docMk/>
          <pc:sldMk cId="70610940" sldId="329"/>
        </pc:sldMkLst>
        <pc:picChg chg="add mod">
          <ac:chgData name="남서아(***9***021)" userId="00d7b4de-6669-4c75-a3df-82a9702cc7b6" providerId="ADAL" clId="{04FC5F39-F8DE-BB49-A22F-BAF8CED04A06}" dt="2022-06-02T04:40:45.351" v="13"/>
          <ac:picMkLst>
            <pc:docMk/>
            <pc:sldMk cId="70610940" sldId="329"/>
            <ac:picMk id="6" creationId="{BB1D3997-8C7B-4A37-1DEF-68C9358A5E01}"/>
          </ac:picMkLst>
        </pc:picChg>
      </pc:sldChg>
      <pc:sldChg chg="addSp delSp modSp">
        <pc:chgData name="남서아(***9***021)" userId="00d7b4de-6669-4c75-a3df-82a9702cc7b6" providerId="ADAL" clId="{04FC5F39-F8DE-BB49-A22F-BAF8CED04A06}" dt="2022-06-02T04:40:45.351" v="13"/>
        <pc:sldMkLst>
          <pc:docMk/>
          <pc:sldMk cId="453074526" sldId="330"/>
        </pc:sldMkLst>
        <pc:picChg chg="add del mod">
          <ac:chgData name="남서아(***9***021)" userId="00d7b4de-6669-4c75-a3df-82a9702cc7b6" providerId="ADAL" clId="{04FC5F39-F8DE-BB49-A22F-BAF8CED04A06}" dt="2022-06-02T04:40:45.351" v="13"/>
          <ac:picMkLst>
            <pc:docMk/>
            <pc:sldMk cId="453074526" sldId="330"/>
            <ac:picMk id="7" creationId="{9CD610EB-9BBC-4C6F-97B8-63870ADA5C49}"/>
          </ac:picMkLst>
        </pc:picChg>
        <pc:picChg chg="add mod">
          <ac:chgData name="남서아(***9***021)" userId="00d7b4de-6669-4c75-a3df-82a9702cc7b6" providerId="ADAL" clId="{04FC5F39-F8DE-BB49-A22F-BAF8CED04A06}" dt="2022-06-02T04:40:45.351" v="13"/>
          <ac:picMkLst>
            <pc:docMk/>
            <pc:sldMk cId="453074526" sldId="330"/>
            <ac:picMk id="8" creationId="{0C5EA87C-7387-54A5-08F3-2D986893A702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40:45.351" v="13"/>
        <pc:sldMkLst>
          <pc:docMk/>
          <pc:sldMk cId="2260398691" sldId="331"/>
        </pc:sldMkLst>
        <pc:picChg chg="add mod">
          <ac:chgData name="남서아(***9***021)" userId="00d7b4de-6669-4c75-a3df-82a9702cc7b6" providerId="ADAL" clId="{04FC5F39-F8DE-BB49-A22F-BAF8CED04A06}" dt="2022-06-02T04:40:45.351" v="13"/>
          <ac:picMkLst>
            <pc:docMk/>
            <pc:sldMk cId="2260398691" sldId="331"/>
            <ac:picMk id="6" creationId="{F0B62F40-A0C8-E395-6496-6DB3D1A756AC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40:45.351" v="13"/>
        <pc:sldMkLst>
          <pc:docMk/>
          <pc:sldMk cId="1837536534" sldId="332"/>
        </pc:sldMkLst>
        <pc:picChg chg="add mod">
          <ac:chgData name="남서아(***9***021)" userId="00d7b4de-6669-4c75-a3df-82a9702cc7b6" providerId="ADAL" clId="{04FC5F39-F8DE-BB49-A22F-BAF8CED04A06}" dt="2022-06-02T04:40:45.351" v="13"/>
          <ac:picMkLst>
            <pc:docMk/>
            <pc:sldMk cId="1837536534" sldId="332"/>
            <ac:picMk id="8" creationId="{1D8C59D2-A489-028C-8944-9321FFDE0016}"/>
          </ac:picMkLst>
        </pc:picChg>
      </pc:sldChg>
      <pc:sldChg chg="addSp delSp modSp modTransition modAnim">
        <pc:chgData name="남서아(***9***021)" userId="00d7b4de-6669-4c75-a3df-82a9702cc7b6" providerId="ADAL" clId="{04FC5F39-F8DE-BB49-A22F-BAF8CED04A06}" dt="2022-06-02T04:47:05.455" v="18"/>
        <pc:sldMkLst>
          <pc:docMk/>
          <pc:sldMk cId="1162800510" sldId="333"/>
        </pc:sldMkLst>
        <pc:picChg chg="add del mod">
          <ac:chgData name="남서아(***9***021)" userId="00d7b4de-6669-4c75-a3df-82a9702cc7b6" providerId="ADAL" clId="{04FC5F39-F8DE-BB49-A22F-BAF8CED04A06}" dt="2022-06-02T04:41:30.391" v="15"/>
          <ac:picMkLst>
            <pc:docMk/>
            <pc:sldMk cId="1162800510" sldId="333"/>
            <ac:picMk id="6" creationId="{7DA76658-80C5-4E66-0BAC-34F2F1C527B3}"/>
          </ac:picMkLst>
        </pc:picChg>
        <pc:picChg chg="add del mod">
          <ac:chgData name="남서아(***9***021)" userId="00d7b4de-6669-4c75-a3df-82a9702cc7b6" providerId="ADAL" clId="{04FC5F39-F8DE-BB49-A22F-BAF8CED04A06}" dt="2022-06-02T04:41:44.356" v="16"/>
          <ac:picMkLst>
            <pc:docMk/>
            <pc:sldMk cId="1162800510" sldId="333"/>
            <ac:picMk id="11" creationId="{D134B225-758C-305C-6C11-E3A3453C107E}"/>
          </ac:picMkLst>
        </pc:picChg>
        <pc:picChg chg="add mod">
          <ac:chgData name="남서아(***9***021)" userId="00d7b4de-6669-4c75-a3df-82a9702cc7b6" providerId="ADAL" clId="{04FC5F39-F8DE-BB49-A22F-BAF8CED04A06}" dt="2022-06-02T04:47:05.455" v="18"/>
          <ac:picMkLst>
            <pc:docMk/>
            <pc:sldMk cId="1162800510" sldId="333"/>
            <ac:picMk id="12" creationId="{3DC68BFE-8D36-3DC5-7185-535E59130DE2}"/>
          </ac:picMkLst>
        </pc:picChg>
      </pc:sldChg>
      <pc:sldChg chg="addSp delSp modSp modTransition modAnim">
        <pc:chgData name="남서아(***9***021)" userId="00d7b4de-6669-4c75-a3df-82a9702cc7b6" providerId="ADAL" clId="{04FC5F39-F8DE-BB49-A22F-BAF8CED04A06}" dt="2022-06-02T04:47:05.455" v="18"/>
        <pc:sldMkLst>
          <pc:docMk/>
          <pc:sldMk cId="3485482321" sldId="335"/>
        </pc:sldMkLst>
        <pc:picChg chg="add del mod">
          <ac:chgData name="남서아(***9***021)" userId="00d7b4de-6669-4c75-a3df-82a9702cc7b6" providerId="ADAL" clId="{04FC5F39-F8DE-BB49-A22F-BAF8CED04A06}" dt="2022-06-02T04:41:00.085" v="14"/>
          <ac:picMkLst>
            <pc:docMk/>
            <pc:sldMk cId="3485482321" sldId="335"/>
            <ac:picMk id="7" creationId="{0A78AA11-9D4E-51B2-F91B-EA8C4C7D8337}"/>
          </ac:picMkLst>
        </pc:picChg>
        <pc:picChg chg="add del mod">
          <ac:chgData name="남서아(***9***021)" userId="00d7b4de-6669-4c75-a3df-82a9702cc7b6" providerId="ADAL" clId="{04FC5F39-F8DE-BB49-A22F-BAF8CED04A06}" dt="2022-06-02T04:41:48.078" v="17"/>
          <ac:picMkLst>
            <pc:docMk/>
            <pc:sldMk cId="3485482321" sldId="335"/>
            <ac:picMk id="11" creationId="{36CA000E-45F1-39DB-D368-E18F3014991C}"/>
          </ac:picMkLst>
        </pc:picChg>
        <pc:picChg chg="add mod">
          <ac:chgData name="남서아(***9***021)" userId="00d7b4de-6669-4c75-a3df-82a9702cc7b6" providerId="ADAL" clId="{04FC5F39-F8DE-BB49-A22F-BAF8CED04A06}" dt="2022-06-02T04:47:05.455" v="18"/>
          <ac:picMkLst>
            <pc:docMk/>
            <pc:sldMk cId="3485482321" sldId="335"/>
            <ac:picMk id="12" creationId="{DA3CD134-5460-88EB-8D5E-28FC7921F6A0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47:05.455" v="18"/>
        <pc:sldMkLst>
          <pc:docMk/>
          <pc:sldMk cId="2950919739" sldId="336"/>
        </pc:sldMkLst>
        <pc:picChg chg="add mod">
          <ac:chgData name="남서아(***9***021)" userId="00d7b4de-6669-4c75-a3df-82a9702cc7b6" providerId="ADAL" clId="{04FC5F39-F8DE-BB49-A22F-BAF8CED04A06}" dt="2022-06-02T04:47:05.455" v="18"/>
          <ac:picMkLst>
            <pc:docMk/>
            <pc:sldMk cId="2950919739" sldId="336"/>
            <ac:picMk id="6" creationId="{C97E31E0-51C9-0484-D383-D26CAC18325B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47:05.455" v="18"/>
        <pc:sldMkLst>
          <pc:docMk/>
          <pc:sldMk cId="4234350061" sldId="337"/>
        </pc:sldMkLst>
        <pc:picChg chg="add mod">
          <ac:chgData name="남서아(***9***021)" userId="00d7b4de-6669-4c75-a3df-82a9702cc7b6" providerId="ADAL" clId="{04FC5F39-F8DE-BB49-A22F-BAF8CED04A06}" dt="2022-06-02T04:47:05.455" v="18"/>
          <ac:picMkLst>
            <pc:docMk/>
            <pc:sldMk cId="4234350061" sldId="337"/>
            <ac:picMk id="7" creationId="{81EC1D18-B8C0-B2C6-395B-6A383001CCB3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47:05.455" v="18"/>
        <pc:sldMkLst>
          <pc:docMk/>
          <pc:sldMk cId="3434887656" sldId="338"/>
        </pc:sldMkLst>
        <pc:picChg chg="add mod">
          <ac:chgData name="남서아(***9***021)" userId="00d7b4de-6669-4c75-a3df-82a9702cc7b6" providerId="ADAL" clId="{04FC5F39-F8DE-BB49-A22F-BAF8CED04A06}" dt="2022-06-02T04:47:05.455" v="18"/>
          <ac:picMkLst>
            <pc:docMk/>
            <pc:sldMk cId="3434887656" sldId="338"/>
            <ac:picMk id="6" creationId="{80626F9E-77EA-03A5-8B16-E02D220BB688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47:05.455" v="18"/>
        <pc:sldMkLst>
          <pc:docMk/>
          <pc:sldMk cId="3227399742" sldId="339"/>
        </pc:sldMkLst>
        <pc:picChg chg="add mod">
          <ac:chgData name="남서아(***9***021)" userId="00d7b4de-6669-4c75-a3df-82a9702cc7b6" providerId="ADAL" clId="{04FC5F39-F8DE-BB49-A22F-BAF8CED04A06}" dt="2022-06-02T04:47:05.455" v="18"/>
          <ac:picMkLst>
            <pc:docMk/>
            <pc:sldMk cId="3227399742" sldId="339"/>
            <ac:picMk id="7" creationId="{BF7D9BBF-F400-584E-4E90-4D83589BAF3D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47:05.455" v="18"/>
        <pc:sldMkLst>
          <pc:docMk/>
          <pc:sldMk cId="1693836713" sldId="340"/>
        </pc:sldMkLst>
        <pc:picChg chg="add mod">
          <ac:chgData name="남서아(***9***021)" userId="00d7b4de-6669-4c75-a3df-82a9702cc7b6" providerId="ADAL" clId="{04FC5F39-F8DE-BB49-A22F-BAF8CED04A06}" dt="2022-06-02T04:47:05.455" v="18"/>
          <ac:picMkLst>
            <pc:docMk/>
            <pc:sldMk cId="1693836713" sldId="340"/>
            <ac:picMk id="6" creationId="{718E1EB1-E6E7-2CE7-2EA3-30F87550CC30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47:05.455" v="18"/>
        <pc:sldMkLst>
          <pc:docMk/>
          <pc:sldMk cId="3356967494" sldId="342"/>
        </pc:sldMkLst>
        <pc:picChg chg="add mod">
          <ac:chgData name="남서아(***9***021)" userId="00d7b4de-6669-4c75-a3df-82a9702cc7b6" providerId="ADAL" clId="{04FC5F39-F8DE-BB49-A22F-BAF8CED04A06}" dt="2022-06-02T04:47:05.455" v="18"/>
          <ac:picMkLst>
            <pc:docMk/>
            <pc:sldMk cId="3356967494" sldId="342"/>
            <ac:picMk id="9" creationId="{2C078915-8523-929D-CCA4-FA95C4193AB2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47:05.455" v="18"/>
        <pc:sldMkLst>
          <pc:docMk/>
          <pc:sldMk cId="3726957330" sldId="343"/>
        </pc:sldMkLst>
        <pc:picChg chg="add mod">
          <ac:chgData name="남서아(***9***021)" userId="00d7b4de-6669-4c75-a3df-82a9702cc7b6" providerId="ADAL" clId="{04FC5F39-F8DE-BB49-A22F-BAF8CED04A06}" dt="2022-06-02T04:47:05.455" v="18"/>
          <ac:picMkLst>
            <pc:docMk/>
            <pc:sldMk cId="3726957330" sldId="343"/>
            <ac:picMk id="6" creationId="{B27F41AE-1049-7B9F-CF03-DCEF685287A1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47:05.455" v="18"/>
        <pc:sldMkLst>
          <pc:docMk/>
          <pc:sldMk cId="2551055348" sldId="344"/>
        </pc:sldMkLst>
        <pc:picChg chg="add mod">
          <ac:chgData name="남서아(***9***021)" userId="00d7b4de-6669-4c75-a3df-82a9702cc7b6" providerId="ADAL" clId="{04FC5F39-F8DE-BB49-A22F-BAF8CED04A06}" dt="2022-06-02T04:47:05.455" v="18"/>
          <ac:picMkLst>
            <pc:docMk/>
            <pc:sldMk cId="2551055348" sldId="344"/>
            <ac:picMk id="6" creationId="{324C94A0-E9DC-6403-5059-11316AA75356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47:05.455" v="18"/>
        <pc:sldMkLst>
          <pc:docMk/>
          <pc:sldMk cId="1275023512" sldId="345"/>
        </pc:sldMkLst>
        <pc:picChg chg="add mod">
          <ac:chgData name="남서아(***9***021)" userId="00d7b4de-6669-4c75-a3df-82a9702cc7b6" providerId="ADAL" clId="{04FC5F39-F8DE-BB49-A22F-BAF8CED04A06}" dt="2022-06-02T04:47:05.455" v="18"/>
          <ac:picMkLst>
            <pc:docMk/>
            <pc:sldMk cId="1275023512" sldId="345"/>
            <ac:picMk id="4" creationId="{D70259C8-BCDA-721B-CF19-9B3174B6B71F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40:45.351" v="13"/>
        <pc:sldMkLst>
          <pc:docMk/>
          <pc:sldMk cId="1821582245" sldId="346"/>
        </pc:sldMkLst>
        <pc:picChg chg="add mod">
          <ac:chgData name="남서아(***9***021)" userId="00d7b4de-6669-4c75-a3df-82a9702cc7b6" providerId="ADAL" clId="{04FC5F39-F8DE-BB49-A22F-BAF8CED04A06}" dt="2022-06-02T04:40:45.351" v="13"/>
          <ac:picMkLst>
            <pc:docMk/>
            <pc:sldMk cId="1821582245" sldId="346"/>
            <ac:picMk id="6" creationId="{C8B5A052-CB5D-75AA-DDCB-6CC92364D7A4}"/>
          </ac:picMkLst>
        </pc:picChg>
      </pc:sldChg>
      <pc:sldChg chg="addSp modSp">
        <pc:chgData name="남서아(***9***021)" userId="00d7b4de-6669-4c75-a3df-82a9702cc7b6" providerId="ADAL" clId="{04FC5F39-F8DE-BB49-A22F-BAF8CED04A06}" dt="2022-06-02T04:40:45.351" v="13"/>
        <pc:sldMkLst>
          <pc:docMk/>
          <pc:sldMk cId="574027615" sldId="347"/>
        </pc:sldMkLst>
        <pc:picChg chg="add mod">
          <ac:chgData name="남서아(***9***021)" userId="00d7b4de-6669-4c75-a3df-82a9702cc7b6" providerId="ADAL" clId="{04FC5F39-F8DE-BB49-A22F-BAF8CED04A06}" dt="2022-06-02T04:40:45.351" v="13"/>
          <ac:picMkLst>
            <pc:docMk/>
            <pc:sldMk cId="574027615" sldId="347"/>
            <ac:picMk id="7" creationId="{D8A51730-B19F-347A-7681-9989BA07607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2022. 6. 2.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2022. 6. 2.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2022. 6. 2.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2022. 6. 2.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2022. 6. 2.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2022. 6. 2.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2022. 6. 2.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8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8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audio" Target="../media/media28.m4a"/><Relationship Id="rId16" Type="http://schemas.openxmlformats.org/officeDocument/2006/relationships/image" Target="../media/image3.png"/><Relationship Id="rId1" Type="http://schemas.microsoft.com/office/2007/relationships/media" Target="../media/media28.m4a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72.png"/><Relationship Id="rId5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sv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11" Type="http://schemas.openxmlformats.org/officeDocument/2006/relationships/image" Target="../media/image3.pn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802474" y="2676872"/>
            <a:ext cx="658706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4800" spc="-300">
                <a:solidFill>
                  <a:schemeClr val="bg1"/>
                </a:solidFill>
              </a:rPr>
              <a:t>Data Science 12</a:t>
            </a:r>
            <a:r>
              <a:rPr lang="ko-KR" altLang="en-US" sz="4800" spc="-300">
                <a:solidFill>
                  <a:schemeClr val="bg1"/>
                </a:solidFill>
              </a:rPr>
              <a:t>주차 과제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090763" y="4346555"/>
            <a:ext cx="2010486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</a:rPr>
              <a:t>2019125021 </a:t>
            </a:r>
            <a:r>
              <a:rPr lang="en-US" altLang="ko-KR" sz="1600" err="1">
                <a:solidFill>
                  <a:schemeClr val="bg1"/>
                </a:solidFill>
              </a:rPr>
              <a:t>남서아</a:t>
            </a:r>
            <a:endParaRPr lang="ko-KR" err="1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34844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2022</a:t>
            </a:r>
            <a:r>
              <a:rPr lang="ko-KR" altLang="en-US" sz="1200" dirty="0">
                <a:solidFill>
                  <a:schemeClr val="bg1"/>
                </a:solidFill>
              </a:rPr>
              <a:t>년도 상반기</a:t>
            </a:r>
            <a:endParaRPr lang="ko-KR" dirty="0">
              <a:solidFill>
                <a:schemeClr val="bg1"/>
              </a:solidFill>
            </a:endParaRPr>
          </a:p>
        </p:txBody>
      </p:sp>
      <p:pic>
        <p:nvPicPr>
          <p:cNvPr id="4" name="비디오 3">
            <a:hlinkClick r:id="" action="ppaction://media"/>
            <a:extLst>
              <a:ext uri="{FF2B5EF4-FFF2-40B4-BE49-F238E27FC236}">
                <a16:creationId xmlns:a16="http://schemas.microsoft.com/office/drawing/2014/main" id="{16B3FFD5-7961-EEA3-59AB-6FD5FF763F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206">
        <p159:morph option="byObject"/>
      </p:transition>
    </mc:Choice>
    <mc:Fallback xmlns="">
      <p:transition spd="slow" advTm="72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13098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 spc="-3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K-means </a:t>
            </a:r>
            <a:r>
              <a:rPr lang="ko-KR" altLang="en-US" sz="3600" spc="-3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군집화</a:t>
            </a:r>
            <a:endParaRPr lang="ko-KR" sz="3600" spc="-300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3562DD4-D5A9-9C8C-13F4-F9184E5B4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48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976">
        <p159:morph option="byObject"/>
      </p:transition>
    </mc:Choice>
    <mc:Fallback xmlns="">
      <p:transition spd="slow" advTm="69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3098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  <a:ea typeface="+mn-lt"/>
                <a:cs typeface="+mn-lt"/>
              </a:rPr>
              <a:t>K-means </a:t>
            </a:r>
            <a:r>
              <a:rPr lang="ko-KR" altLang="en-US" sz="3600" spc="-300">
                <a:solidFill>
                  <a:schemeClr val="bg1"/>
                </a:solidFill>
                <a:ea typeface="+mn-lt"/>
                <a:cs typeface="+mn-lt"/>
              </a:rPr>
              <a:t>군집화</a:t>
            </a:r>
            <a:endParaRPr lang="ko-KR" sz="3600" spc="-300">
              <a:solidFill>
                <a:schemeClr val="bg1"/>
              </a:solidFill>
              <a:ea typeface="+mn-lt"/>
              <a:cs typeface="+mn-lt"/>
            </a:endParaRPr>
          </a:p>
          <a:p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92138"/>
            <a:ext cx="1949573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1500">
                <a:solidFill>
                  <a:schemeClr val="bg1"/>
                </a:solidFill>
                <a:ea typeface="+mn-lt"/>
                <a:cs typeface="+mn-lt"/>
              </a:rPr>
              <a:t>최적 군집 수</a:t>
            </a:r>
            <a:r>
              <a:rPr lang="en-US" altLang="ko-KR" sz="1500">
                <a:solidFill>
                  <a:schemeClr val="bg1"/>
                </a:solidFill>
                <a:ea typeface="+mn-lt"/>
                <a:cs typeface="+mn-lt"/>
              </a:rPr>
              <a:t>(k)</a:t>
            </a:r>
            <a:r>
              <a:rPr lang="ko-KR" sz="1500">
                <a:solidFill>
                  <a:schemeClr val="bg1"/>
                </a:solidFill>
                <a:ea typeface="+mn-lt"/>
                <a:cs typeface="+mn-lt"/>
              </a:rPr>
              <a:t> 탐색</a:t>
            </a:r>
            <a:endParaRPr lang="ko-KR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EEFA88-3BDB-4986-A4E8-1D056235E726}"/>
              </a:ext>
            </a:extLst>
          </p:cNvPr>
          <p:cNvSpPr txBox="1"/>
          <p:nvPr/>
        </p:nvSpPr>
        <p:spPr>
          <a:xfrm>
            <a:off x="501263" y="5326682"/>
            <a:ext cx="581135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b="1" spc="-150">
                <a:ea typeface="+mn-lt"/>
                <a:cs typeface="+mn-lt"/>
              </a:rPr>
              <a:t>1. </a:t>
            </a:r>
            <a:r>
              <a:rPr lang="ko-KR" b="1" spc="-150" err="1">
                <a:ea typeface="+mn-lt"/>
                <a:cs typeface="+mn-lt"/>
              </a:rPr>
              <a:t>Learning</a:t>
            </a:r>
            <a:r>
              <a:rPr lang="ko-KR" b="1" spc="-150">
                <a:ea typeface="+mn-lt"/>
                <a:cs typeface="+mn-lt"/>
              </a:rPr>
              <a:t> </a:t>
            </a:r>
            <a:r>
              <a:rPr lang="ko-KR" b="1" spc="-150" err="1">
                <a:ea typeface="+mn-lt"/>
                <a:cs typeface="+mn-lt"/>
              </a:rPr>
              <a:t>curve</a:t>
            </a:r>
            <a:r>
              <a:rPr lang="ko-KR" b="1" spc="-150">
                <a:ea typeface="+mn-lt"/>
                <a:cs typeface="+mn-lt"/>
              </a:rPr>
              <a:t> </a:t>
            </a:r>
            <a:r>
              <a:rPr lang="ko-KR" spc="-150">
                <a:ea typeface="+mn-lt"/>
                <a:cs typeface="+mn-lt"/>
              </a:rPr>
              <a:t>: 군집의 수(k) </a:t>
            </a:r>
            <a:r>
              <a:rPr lang="ko-KR" spc="-150" err="1">
                <a:ea typeface="+mn-lt"/>
                <a:cs typeface="+mn-lt"/>
              </a:rPr>
              <a:t>vs</a:t>
            </a:r>
            <a:r>
              <a:rPr lang="ko-KR" spc="-150">
                <a:ea typeface="+mn-lt"/>
                <a:cs typeface="+mn-lt"/>
              </a:rPr>
              <a:t> 성능(</a:t>
            </a:r>
            <a:r>
              <a:rPr lang="ko-KR" spc="-150" err="1">
                <a:ea typeface="+mn-lt"/>
                <a:cs typeface="+mn-lt"/>
              </a:rPr>
              <a:t>withinss</a:t>
            </a:r>
            <a:r>
              <a:rPr lang="ko-KR" spc="-150">
                <a:ea typeface="+mn-lt"/>
                <a:cs typeface="+mn-lt"/>
              </a:rPr>
              <a:t>)</a:t>
            </a:r>
          </a:p>
          <a:p>
            <a:pPr algn="just"/>
            <a:r>
              <a:rPr lang="ko-KR" altLang="en-US" spc="-150" err="1"/>
              <a:t>Elbow</a:t>
            </a:r>
            <a:r>
              <a:rPr lang="ko-KR" altLang="en-US" spc="-150"/>
              <a:t> 포인트 기법을 이용해, 기울기가 급격히 감소하는 점의 다음 지점을 최적점으로 구한다.</a:t>
            </a:r>
          </a:p>
          <a:p>
            <a:pPr algn="just"/>
            <a:r>
              <a:rPr lang="ko-KR" spc="-150">
                <a:ea typeface="+mn-lt"/>
                <a:cs typeface="+mn-lt"/>
              </a:rPr>
              <a:t>→</a:t>
            </a:r>
            <a:r>
              <a:rPr lang="ko-KR" altLang="en-US" spc="-150">
                <a:ea typeface="+mn-lt"/>
                <a:cs typeface="+mn-lt"/>
              </a:rPr>
              <a:t>  k = 3</a:t>
            </a:r>
            <a:endParaRPr lang="ko-KR" spc="-1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436529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400" spc="-300" err="1">
                <a:ea typeface="+mn-lt"/>
                <a:cs typeface="+mn-lt"/>
              </a:rPr>
              <a:t>A</a:t>
            </a:r>
            <a:r>
              <a:rPr lang="ko-KR" altLang="en-US" sz="2400" spc="-300">
                <a:ea typeface="+mn-lt"/>
                <a:cs typeface="+mn-lt"/>
              </a:rPr>
              <a:t> </a:t>
            </a:r>
            <a:r>
              <a:rPr lang="ko-KR" sz="2400" spc="-300">
                <a:ea typeface="+mn-lt"/>
                <a:cs typeface="+mn-lt"/>
              </a:rPr>
              <a:t>. 적절한 K-군집의</a:t>
            </a:r>
            <a:r>
              <a:rPr lang="ko-KR" altLang="en-US" sz="2400" spc="-300">
                <a:ea typeface="+mn-lt"/>
                <a:cs typeface="+mn-lt"/>
              </a:rPr>
              <a:t> 수는 얼마인가</a:t>
            </a:r>
            <a:r>
              <a:rPr lang="en-US" altLang="ko-KR" sz="2400" spc="-300">
                <a:ea typeface="+mn-lt"/>
                <a:cs typeface="+mn-lt"/>
              </a:rPr>
              <a:t>?</a:t>
            </a:r>
            <a:r>
              <a:rPr lang="ko-KR" altLang="en-US" sz="2400" spc="-300">
                <a:ea typeface="+mn-lt"/>
                <a:cs typeface="+mn-lt"/>
              </a:rPr>
              <a:t> </a:t>
            </a:r>
            <a:endParaRPr lang="ko-KR" sz="2400" spc="-3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970D52-96B7-4B71-B353-52B6B76E0437}"/>
              </a:ext>
            </a:extLst>
          </p:cNvPr>
          <p:cNvSpPr txBox="1"/>
          <p:nvPr/>
        </p:nvSpPr>
        <p:spPr>
          <a:xfrm>
            <a:off x="6566625" y="5322820"/>
            <a:ext cx="534759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>
                <a:ea typeface="+mn-lt"/>
                <a:cs typeface="+mn-lt"/>
              </a:rPr>
              <a:t>2</a:t>
            </a:r>
            <a:r>
              <a:rPr lang="ko-KR" b="1">
                <a:ea typeface="+mn-lt"/>
                <a:cs typeface="+mn-lt"/>
              </a:rPr>
              <a:t>. </a:t>
            </a:r>
            <a:r>
              <a:rPr lang="ko-KR" b="1" err="1">
                <a:ea typeface="+mn-lt"/>
                <a:cs typeface="+mn-lt"/>
              </a:rPr>
              <a:t>Dendrogram</a:t>
            </a:r>
            <a:endParaRPr lang="ko-KR" b="1">
              <a:ea typeface="+mn-lt"/>
              <a:cs typeface="+mn-lt"/>
            </a:endParaRPr>
          </a:p>
          <a:p>
            <a:r>
              <a:rPr lang="ko-KR">
                <a:ea typeface="+mn-lt"/>
                <a:cs typeface="+mn-lt"/>
              </a:rPr>
              <a:t>계층적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>
                <a:ea typeface="+mn-lt"/>
                <a:cs typeface="+mn-lt"/>
              </a:rPr>
              <a:t>군집화에서</a:t>
            </a:r>
            <a:r>
              <a:rPr lang="ko-KR" altLang="en-US">
                <a:ea typeface="+mn-lt"/>
                <a:cs typeface="+mn-lt"/>
              </a:rPr>
              <a:t> 적절한 절단선을 참조</a:t>
            </a:r>
            <a:endParaRPr lang="ko-KR">
              <a:ea typeface="+mn-lt"/>
              <a:cs typeface="+mn-lt"/>
            </a:endParaRPr>
          </a:p>
          <a:p>
            <a:r>
              <a:rPr lang="ko-KR">
                <a:ea typeface="+mn-lt"/>
                <a:cs typeface="+mn-lt"/>
              </a:rPr>
              <a:t>→ </a:t>
            </a:r>
            <a:r>
              <a:rPr lang="en-US" altLang="ko-KR">
                <a:ea typeface="+mn-lt"/>
                <a:cs typeface="+mn-lt"/>
              </a:rPr>
              <a:t>height</a:t>
            </a:r>
            <a:r>
              <a:rPr lang="ko-KR" altLang="en-US">
                <a:ea typeface="+mn-lt"/>
                <a:cs typeface="+mn-lt"/>
              </a:rPr>
              <a:t> = 3에서 3개의 군집. </a:t>
            </a:r>
            <a:r>
              <a:rPr lang="ko-KR" altLang="en-US" err="1">
                <a:ea typeface="+mn-lt"/>
                <a:cs typeface="+mn-lt"/>
              </a:rPr>
              <a:t>유클리디안</a:t>
            </a:r>
            <a:r>
              <a:rPr lang="ko-KR" altLang="en-US">
                <a:ea typeface="+mn-lt"/>
                <a:cs typeface="+mn-lt"/>
              </a:rPr>
              <a:t> 거리 사용.</a:t>
            </a:r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0143E6FB-8535-0142-A3B3-3D4F76122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15" y="2020867"/>
            <a:ext cx="5125544" cy="3157851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6F92580E-D000-201F-3A8C-566973149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193" y="2020867"/>
            <a:ext cx="5213130" cy="3236679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0EBA69D-C950-0E92-F704-F931247305CC}"/>
              </a:ext>
            </a:extLst>
          </p:cNvPr>
          <p:cNvSpPr/>
          <p:nvPr/>
        </p:nvSpPr>
        <p:spPr>
          <a:xfrm>
            <a:off x="1977697" y="3690007"/>
            <a:ext cx="464207" cy="3853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31E76BD-04C0-D0D6-5493-D1AF2E2DCC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11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040">
        <p159:morph option="byObject"/>
      </p:transition>
    </mc:Choice>
    <mc:Fallback xmlns="">
      <p:transition spd="slow" advTm="350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6767A212-6B59-8B62-7486-298E9EEE99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557" t="-461" r="50142" b="691"/>
          <a:stretch/>
        </p:blipFill>
        <p:spPr>
          <a:xfrm>
            <a:off x="7168056" y="1723074"/>
            <a:ext cx="2786168" cy="32629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3098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  <a:ea typeface="+mn-lt"/>
                <a:cs typeface="+mn-lt"/>
              </a:rPr>
              <a:t>K-means </a:t>
            </a:r>
            <a:r>
              <a:rPr lang="ko-KR" altLang="en-US" sz="3600" spc="-300">
                <a:solidFill>
                  <a:schemeClr val="bg1"/>
                </a:solidFill>
                <a:ea typeface="+mn-lt"/>
                <a:cs typeface="+mn-lt"/>
              </a:rPr>
              <a:t>군집화</a:t>
            </a:r>
            <a:endParaRPr lang="ko-KR" sz="3600" spc="-300">
              <a:solidFill>
                <a:schemeClr val="bg1"/>
              </a:solidFill>
              <a:ea typeface="+mn-lt"/>
              <a:cs typeface="+mn-lt"/>
            </a:endParaRPr>
          </a:p>
          <a:p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92138"/>
            <a:ext cx="1949573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1500">
                <a:solidFill>
                  <a:schemeClr val="bg1"/>
                </a:solidFill>
                <a:ea typeface="+mn-lt"/>
                <a:cs typeface="+mn-lt"/>
              </a:rPr>
              <a:t>최적 군집 수</a:t>
            </a:r>
            <a:r>
              <a:rPr lang="en-US" altLang="ko-KR" sz="1500">
                <a:solidFill>
                  <a:schemeClr val="bg1"/>
                </a:solidFill>
                <a:ea typeface="+mn-lt"/>
                <a:cs typeface="+mn-lt"/>
              </a:rPr>
              <a:t>(k)</a:t>
            </a:r>
            <a:r>
              <a:rPr lang="ko-KR" sz="1500">
                <a:solidFill>
                  <a:schemeClr val="bg1"/>
                </a:solidFill>
                <a:ea typeface="+mn-lt"/>
                <a:cs typeface="+mn-lt"/>
              </a:rPr>
              <a:t> 탐색</a:t>
            </a:r>
            <a:endParaRPr lang="ko-KR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436529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400" spc="-300" err="1">
                <a:ea typeface="+mn-lt"/>
                <a:cs typeface="+mn-lt"/>
              </a:rPr>
              <a:t>A</a:t>
            </a:r>
            <a:r>
              <a:rPr lang="ko-KR" altLang="en-US" sz="2400" spc="-300">
                <a:ea typeface="+mn-lt"/>
                <a:cs typeface="+mn-lt"/>
              </a:rPr>
              <a:t> </a:t>
            </a:r>
            <a:r>
              <a:rPr lang="ko-KR" sz="2400" spc="-300">
                <a:ea typeface="+mn-lt"/>
                <a:cs typeface="+mn-lt"/>
              </a:rPr>
              <a:t>. 적절한 K-군집의</a:t>
            </a:r>
            <a:r>
              <a:rPr lang="ko-KR" altLang="en-US" sz="2400" spc="-300">
                <a:ea typeface="+mn-lt"/>
                <a:cs typeface="+mn-lt"/>
              </a:rPr>
              <a:t> 수는 얼마인가</a:t>
            </a:r>
            <a:r>
              <a:rPr lang="en-US" altLang="ko-KR" sz="2400" spc="-300">
                <a:ea typeface="+mn-lt"/>
                <a:cs typeface="+mn-lt"/>
              </a:rPr>
              <a:t>?</a:t>
            </a:r>
            <a:r>
              <a:rPr lang="ko-KR" altLang="en-US" sz="2400" spc="-300">
                <a:ea typeface="+mn-lt"/>
                <a:cs typeface="+mn-lt"/>
              </a:rPr>
              <a:t> </a:t>
            </a:r>
            <a:endParaRPr lang="ko-KR" sz="2400" spc="-3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4AF352-6F6C-3DEA-5ECD-DED913E62CE8}"/>
              </a:ext>
            </a:extLst>
          </p:cNvPr>
          <p:cNvSpPr txBox="1"/>
          <p:nvPr/>
        </p:nvSpPr>
        <p:spPr>
          <a:xfrm>
            <a:off x="5976884" y="4820747"/>
            <a:ext cx="558975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/>
              <a:t>3. </a:t>
            </a:r>
            <a:r>
              <a:rPr lang="ko-KR" altLang="en-US" b="1" err="1"/>
              <a:t>Nbclust</a:t>
            </a:r>
            <a:r>
              <a:rPr lang="ko-KR" altLang="en-US" b="1"/>
              <a:t>()</a:t>
            </a:r>
            <a:endParaRPr lang="ko-KR" b="1"/>
          </a:p>
          <a:p>
            <a:r>
              <a:rPr lang="ko-KR" altLang="en-US" err="1"/>
              <a:t>Nbclust</a:t>
            </a:r>
            <a:r>
              <a:rPr lang="ko-KR" altLang="en-US"/>
              <a:t>()</a:t>
            </a:r>
            <a:r>
              <a:rPr lang="ko-KR" altLang="en-US" err="1"/>
              <a:t>를</a:t>
            </a:r>
            <a:r>
              <a:rPr lang="ko-KR" altLang="en-US"/>
              <a:t> 이용해 최적 군집의 수(k) 결정</a:t>
            </a:r>
            <a:endParaRPr lang="ko-KR"/>
          </a:p>
          <a:p>
            <a:r>
              <a:rPr lang="ko-KR" altLang="en-US" u="sng"/>
              <a:t>9개의 </a:t>
            </a:r>
            <a:r>
              <a:rPr lang="ko-KR" altLang="en-US" u="sng" err="1"/>
              <a:t>criteria</a:t>
            </a:r>
            <a:r>
              <a:rPr lang="ko-KR" altLang="en-US" u="sng"/>
              <a:t>(</a:t>
            </a:r>
            <a:r>
              <a:rPr lang="ko-KR" altLang="en-US" u="sng" err="1"/>
              <a:t>index</a:t>
            </a:r>
            <a:r>
              <a:rPr lang="ko-KR" altLang="en-US" u="sng"/>
              <a:t>)에서 k = 3를 최적으로 계산</a:t>
            </a:r>
          </a:p>
          <a:p>
            <a:r>
              <a:rPr lang="ko-KR" altLang="en-US" err="1"/>
              <a:t>Kmeans</a:t>
            </a:r>
            <a:r>
              <a:rPr lang="ko-KR" altLang="en-US"/>
              <a:t> 군집화를 시도하여, 각 결과에 대해 성능척도를 테스트</a:t>
            </a:r>
          </a:p>
        </p:txBody>
      </p:sp>
      <p:pic>
        <p:nvPicPr>
          <p:cNvPr id="16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4CC6559-48CD-E82B-FDA1-F7C5ED62A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14" y="3097737"/>
            <a:ext cx="4950372" cy="969078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58B7456-810A-C91F-A071-4A11FB55DED4}"/>
              </a:ext>
            </a:extLst>
          </p:cNvPr>
          <p:cNvSpPr/>
          <p:nvPr/>
        </p:nvSpPr>
        <p:spPr>
          <a:xfrm rot="5400000">
            <a:off x="2579048" y="4205423"/>
            <a:ext cx="490484" cy="490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738D1D-254F-A912-CB5A-4334DDA21546}"/>
              </a:ext>
            </a:extLst>
          </p:cNvPr>
          <p:cNvSpPr txBox="1"/>
          <p:nvPr/>
        </p:nvSpPr>
        <p:spPr>
          <a:xfrm>
            <a:off x="879367" y="4978400"/>
            <a:ext cx="48452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ea typeface="+mn-lt"/>
                <a:cs typeface="+mn-lt"/>
              </a:rPr>
              <a:t>2</a:t>
            </a:r>
            <a:r>
              <a:rPr lang="ko-KR" b="1">
                <a:ea typeface="+mn-lt"/>
                <a:cs typeface="+mn-lt"/>
              </a:rPr>
              <a:t>. </a:t>
            </a:r>
            <a:r>
              <a:rPr lang="ko-KR" b="1" err="1">
                <a:ea typeface="+mn-lt"/>
                <a:cs typeface="+mn-lt"/>
              </a:rPr>
              <a:t>Dendrogram</a:t>
            </a:r>
            <a:endParaRPr lang="ko-KR" err="1">
              <a:ea typeface="+mn-lt"/>
              <a:cs typeface="+mn-lt"/>
            </a:endParaRPr>
          </a:p>
          <a:p>
            <a:r>
              <a:rPr lang="ko-KR">
                <a:ea typeface="+mn-lt"/>
                <a:cs typeface="+mn-lt"/>
              </a:rPr>
              <a:t>계층적 군집화에서 적절한 절단선을 참조</a:t>
            </a:r>
            <a:endParaRPr lang="ko-KR"/>
          </a:p>
          <a:p>
            <a:r>
              <a:rPr lang="ko-KR" altLang="en-US" b="1" u="sng"/>
              <a:t>군집 3개로 </a:t>
            </a:r>
            <a:r>
              <a:rPr lang="ko-KR" altLang="en-US" b="1" u="sng" err="1"/>
              <a:t>dendrogram을</a:t>
            </a:r>
            <a:r>
              <a:rPr lang="ko-KR" altLang="en-US" b="1" u="sng"/>
              <a:t> 나눈 결과</a:t>
            </a:r>
            <a:endParaRPr lang="ko-KR" b="1" u="sng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3D9CA9E3-36E6-D2CD-3BD8-29597E44CE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92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8192">
        <p159:morph option="byObject"/>
      </p:transition>
    </mc:Choice>
    <mc:Fallback xmlns="">
      <p:transition spd="slow" advTm="281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10F560F-146B-5058-90E7-080B2457D2BA}"/>
              </a:ext>
            </a:extLst>
          </p:cNvPr>
          <p:cNvSpPr/>
          <p:nvPr/>
        </p:nvSpPr>
        <p:spPr>
          <a:xfrm flipV="1">
            <a:off x="796426" y="2791870"/>
            <a:ext cx="4319431" cy="2932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3098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  <a:ea typeface="+mn-lt"/>
                <a:cs typeface="+mn-lt"/>
              </a:rPr>
              <a:t>K-means </a:t>
            </a:r>
            <a:r>
              <a:rPr lang="ko-KR" altLang="en-US" sz="3600" spc="-300">
                <a:solidFill>
                  <a:schemeClr val="bg1"/>
                </a:solidFill>
                <a:ea typeface="+mn-lt"/>
                <a:cs typeface="+mn-lt"/>
              </a:rPr>
              <a:t>군집화</a:t>
            </a:r>
            <a:endParaRPr lang="ko-KR" sz="3600" spc="-300">
              <a:solidFill>
                <a:schemeClr val="bg1"/>
              </a:solidFill>
              <a:ea typeface="+mn-lt"/>
              <a:cs typeface="+mn-lt"/>
            </a:endParaRPr>
          </a:p>
          <a:p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92138"/>
            <a:ext cx="2231701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500">
                <a:solidFill>
                  <a:schemeClr val="bg1"/>
                </a:solidFill>
              </a:rPr>
              <a:t>K-</a:t>
            </a:r>
            <a:r>
              <a:rPr lang="ko-KR" altLang="en-US" sz="1500" err="1">
                <a:solidFill>
                  <a:schemeClr val="bg1"/>
                </a:solidFill>
              </a:rPr>
              <a:t>means</a:t>
            </a:r>
            <a:r>
              <a:rPr lang="ko-KR" altLang="en-US" sz="1500">
                <a:solidFill>
                  <a:schemeClr val="bg1"/>
                </a:solidFill>
              </a:rPr>
              <a:t> 군집화 최적화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94050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spc="-300">
                <a:ea typeface="+mn-lt"/>
                <a:cs typeface="+mn-lt"/>
              </a:rPr>
              <a:t>B</a:t>
            </a:r>
            <a:r>
              <a:rPr lang="ko-KR" sz="2400" spc="-300">
                <a:ea typeface="+mn-lt"/>
                <a:cs typeface="+mn-lt"/>
              </a:rPr>
              <a:t>. </a:t>
            </a:r>
            <a:r>
              <a:rPr lang="ko-KR" altLang="en-US" sz="2400" spc="-300">
                <a:ea typeface="+mn-lt"/>
                <a:cs typeface="+mn-lt"/>
              </a:rPr>
              <a:t>최적화 - </a:t>
            </a:r>
            <a:r>
              <a:rPr lang="ko-KR" sz="2400" spc="-300">
                <a:ea typeface="+mn-lt"/>
                <a:cs typeface="+mn-lt"/>
              </a:rPr>
              <a:t>변수 선택 (차원 축소)</a:t>
            </a:r>
            <a:endParaRPr lang="ko-KR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BE7AC-F0C3-DE19-33A8-3FA67C82B299}"/>
              </a:ext>
            </a:extLst>
          </p:cNvPr>
          <p:cNvSpPr txBox="1"/>
          <p:nvPr/>
        </p:nvSpPr>
        <p:spPr>
          <a:xfrm>
            <a:off x="869490" y="3150625"/>
            <a:ext cx="4165885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400" b="1"/>
              <a:t>주성분 분석(PCA)</a:t>
            </a:r>
            <a:r>
              <a:rPr lang="ko-KR" altLang="en-US" sz="1400"/>
              <a:t>은 </a:t>
            </a:r>
            <a:r>
              <a:rPr lang="ko-KR" altLang="en-US" sz="1400">
                <a:solidFill>
                  <a:srgbClr val="418A9D"/>
                </a:solidFill>
              </a:rPr>
              <a:t>기존 변수들의 선형 결합을 이용하여 새로운 축</a:t>
            </a:r>
            <a:r>
              <a:rPr lang="en-US" altLang="ko-KR" sz="1400">
                <a:solidFill>
                  <a:srgbClr val="418A9D"/>
                </a:solidFill>
              </a:rPr>
              <a:t>(</a:t>
            </a:r>
            <a:r>
              <a:rPr lang="ko-KR" altLang="en-US" sz="1400">
                <a:solidFill>
                  <a:srgbClr val="418A9D"/>
                </a:solidFill>
              </a:rPr>
              <a:t>변수</a:t>
            </a:r>
            <a:r>
              <a:rPr lang="en-US" altLang="ko-KR" sz="1400">
                <a:solidFill>
                  <a:srgbClr val="418A9D"/>
                </a:solidFill>
              </a:rPr>
              <a:t>)</a:t>
            </a:r>
            <a:r>
              <a:rPr lang="ko-KR" altLang="en-US" sz="1400" err="1">
                <a:solidFill>
                  <a:srgbClr val="418A9D"/>
                </a:solidFill>
              </a:rPr>
              <a:t>를</a:t>
            </a:r>
            <a:r>
              <a:rPr lang="ko-KR" altLang="en-US" sz="1400">
                <a:solidFill>
                  <a:srgbClr val="418A9D"/>
                </a:solidFill>
              </a:rPr>
              <a:t> 만든다.</a:t>
            </a:r>
            <a:endParaRPr lang="ko-KR" sz="1400">
              <a:solidFill>
                <a:srgbClr val="418A9D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각 주성분 간의 상관계수는 </a:t>
            </a:r>
            <a:r>
              <a:rPr lang="en-US" altLang="ko-KR" sz="1400"/>
              <a:t>0</a:t>
            </a:r>
            <a:r>
              <a:rPr lang="ko-KR" altLang="en-US" sz="1400"/>
              <a:t>이기 때문에 주성분 값으로 회귀분석을 진행하게 될 경우</a:t>
            </a:r>
            <a:r>
              <a:rPr lang="en-US" altLang="ko-KR" sz="1400"/>
              <a:t>, </a:t>
            </a:r>
            <a:r>
              <a:rPr lang="ko-KR" altLang="en-US" sz="1400" err="1"/>
              <a:t>다중공선성을</a:t>
            </a:r>
            <a:r>
              <a:rPr lang="ko-KR" altLang="en-US" sz="1400"/>
              <a:t> 걱정하지 않아도 된다</a:t>
            </a:r>
            <a:endParaRPr lang="en-US" altLang="ko-KR" sz="1400"/>
          </a:p>
          <a:p>
            <a:pPr marL="285750" indent="-285750">
              <a:buFont typeface="Arial"/>
              <a:buChar char="•"/>
            </a:pPr>
            <a:r>
              <a:rPr lang="ko-KR" altLang="en-US" sz="1400" b="1"/>
              <a:t>효과적인 차원축소</a:t>
            </a:r>
            <a:r>
              <a:rPr lang="ko-KR" altLang="en-US" sz="1400"/>
              <a:t>로 모델을 간단하게 만들 수 있다.</a:t>
            </a:r>
            <a:endParaRPr lang="ko-KR" altLang="en-US" sz="14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sz="12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좌표공간의 수많은 직선 중 </a:t>
            </a:r>
            <a:r>
              <a:rPr lang="ko-KR" sz="1200" b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가장 분산이 넓은 위치의 직선</a:t>
            </a:r>
            <a:r>
              <a:rPr lang="ko-KR" sz="12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에 좌표를 </a:t>
            </a:r>
            <a:r>
              <a:rPr lang="ko-KR" altLang="en-US" sz="12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사영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lvl="1"/>
            <a:r>
              <a:rPr lang="ko-KR" sz="12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사영된</a:t>
            </a:r>
            <a:r>
              <a:rPr lang="ko-KR" sz="12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sz="12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좌표값의</a:t>
            </a:r>
            <a:r>
              <a:rPr lang="ko-KR" sz="12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중복을 최소화하여 데이터의 유실을 줄이기 위함이다.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E2B6A2-ED44-E32F-7AAF-0E690F7B3BA8}"/>
              </a:ext>
            </a:extLst>
          </p:cNvPr>
          <p:cNvSpPr txBox="1"/>
          <p:nvPr/>
        </p:nvSpPr>
        <p:spPr>
          <a:xfrm>
            <a:off x="1007469" y="2211545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err="1">
                <a:solidFill>
                  <a:srgbClr val="418A9D"/>
                </a:solidFill>
              </a:rPr>
              <a:t>PCA란</a:t>
            </a:r>
            <a:r>
              <a:rPr lang="ko-KR" altLang="en-US" sz="2400" b="1">
                <a:solidFill>
                  <a:srgbClr val="418A9D"/>
                </a:solidFill>
              </a:rPr>
              <a:t> 무엇인가?</a:t>
            </a:r>
            <a:endParaRPr lang="ko-KR" sz="2400" b="1">
              <a:solidFill>
                <a:srgbClr val="000000"/>
              </a:solidFill>
            </a:endParaRPr>
          </a:p>
        </p:txBody>
      </p:sp>
      <p:pic>
        <p:nvPicPr>
          <p:cNvPr id="27" name="그림 27">
            <a:extLst>
              <a:ext uri="{FF2B5EF4-FFF2-40B4-BE49-F238E27FC236}">
                <a16:creationId xmlns:a16="http://schemas.microsoft.com/office/drawing/2014/main" id="{DA2A601C-B9F7-9084-3663-6A3F70A97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136" y="2180421"/>
            <a:ext cx="5597759" cy="1605805"/>
          </a:xfrm>
          <a:prstGeom prst="rect">
            <a:avLst/>
          </a:prstGeom>
        </p:spPr>
      </p:pic>
      <p:pic>
        <p:nvPicPr>
          <p:cNvPr id="28" name="그림 28">
            <a:extLst>
              <a:ext uri="{FF2B5EF4-FFF2-40B4-BE49-F238E27FC236}">
                <a16:creationId xmlns:a16="http://schemas.microsoft.com/office/drawing/2014/main" id="{443DFAD4-B89A-293B-6902-3C7D2B488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4029499"/>
            <a:ext cx="5595407" cy="1614169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8B5A052-CB5D-75AA-DDCB-6CC92364D7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8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8272">
        <p159:morph option="byObject"/>
      </p:transition>
    </mc:Choice>
    <mc:Fallback xmlns="">
      <p:transition spd="slow" advTm="382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3098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  <a:ea typeface="+mn-lt"/>
                <a:cs typeface="+mn-lt"/>
              </a:rPr>
              <a:t>K-means </a:t>
            </a:r>
            <a:r>
              <a:rPr lang="ko-KR" altLang="en-US" sz="3600" spc="-300">
                <a:solidFill>
                  <a:schemeClr val="bg1"/>
                </a:solidFill>
                <a:ea typeface="+mn-lt"/>
                <a:cs typeface="+mn-lt"/>
              </a:rPr>
              <a:t>군집화</a:t>
            </a:r>
            <a:endParaRPr lang="ko-KR" sz="3600" spc="-300">
              <a:solidFill>
                <a:schemeClr val="bg1"/>
              </a:solidFill>
              <a:ea typeface="+mn-lt"/>
              <a:cs typeface="+mn-lt"/>
            </a:endParaRPr>
          </a:p>
          <a:p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92138"/>
            <a:ext cx="2231701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500">
                <a:solidFill>
                  <a:schemeClr val="bg1"/>
                </a:solidFill>
              </a:rPr>
              <a:t>K-</a:t>
            </a:r>
            <a:r>
              <a:rPr lang="ko-KR" altLang="en-US" sz="1500" err="1">
                <a:solidFill>
                  <a:schemeClr val="bg1"/>
                </a:solidFill>
              </a:rPr>
              <a:t>means</a:t>
            </a:r>
            <a:r>
              <a:rPr lang="ko-KR" altLang="en-US" sz="1500">
                <a:solidFill>
                  <a:schemeClr val="bg1"/>
                </a:solidFill>
              </a:rPr>
              <a:t> 군집화 최적화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94050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spc="-300">
                <a:ea typeface="+mn-lt"/>
                <a:cs typeface="+mn-lt"/>
              </a:rPr>
              <a:t>B</a:t>
            </a:r>
            <a:r>
              <a:rPr lang="ko-KR" sz="2400" spc="-300">
                <a:ea typeface="+mn-lt"/>
                <a:cs typeface="+mn-lt"/>
              </a:rPr>
              <a:t>. </a:t>
            </a:r>
            <a:r>
              <a:rPr lang="ko-KR" altLang="en-US" sz="2400" spc="-300">
                <a:ea typeface="+mn-lt"/>
                <a:cs typeface="+mn-lt"/>
              </a:rPr>
              <a:t>최적화 - 변수 선택 (차원 축소)</a:t>
            </a:r>
            <a:endParaRPr lang="ko-KR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09835800-1D90-EA90-C029-9CA21C036A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61" t="44296" r="12471" b="-2281"/>
          <a:stretch/>
        </p:blipFill>
        <p:spPr>
          <a:xfrm>
            <a:off x="1037022" y="2090937"/>
            <a:ext cx="3637340" cy="2670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D530C-131F-F18A-1705-D7271A105AC1}"/>
              </a:ext>
            </a:extLst>
          </p:cNvPr>
          <p:cNvSpPr txBox="1"/>
          <p:nvPr/>
        </p:nvSpPr>
        <p:spPr>
          <a:xfrm>
            <a:off x="599090" y="5153572"/>
            <a:ext cx="489781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변수들 간의 상관관계를 측정해본 결과, </a:t>
            </a:r>
            <a:r>
              <a:rPr lang="ko-KR" altLang="en-US" b="1">
                <a:ea typeface="+mn-lt"/>
                <a:cs typeface="+mn-lt"/>
              </a:rPr>
              <a:t>변수들</a:t>
            </a:r>
            <a:r>
              <a:rPr lang="ko-KR" b="1">
                <a:ea typeface="+mn-lt"/>
                <a:cs typeface="+mn-lt"/>
              </a:rPr>
              <a:t> 간의 선형관계가 </a:t>
            </a:r>
            <a:r>
              <a:rPr lang="ko-KR" altLang="en-US" b="1">
                <a:ea typeface="+mn-lt"/>
                <a:cs typeface="+mn-lt"/>
              </a:rPr>
              <a:t>높다</a:t>
            </a:r>
            <a:endParaRPr lang="ko-KR" b="1">
              <a:ea typeface="+mn-lt"/>
              <a:cs typeface="+mn-lt"/>
            </a:endParaRPr>
          </a:p>
          <a:p>
            <a:r>
              <a:rPr lang="ko-KR">
                <a:ea typeface="+mn-lt"/>
                <a:cs typeface="+mn-lt"/>
              </a:rPr>
              <a:t>→</a:t>
            </a:r>
            <a:r>
              <a:rPr lang="ko-KR" altLang="en-US">
                <a:ea typeface="+mn-lt"/>
                <a:cs typeface="+mn-lt"/>
              </a:rPr>
              <a:t> </a:t>
            </a:r>
            <a:r>
              <a:rPr lang="ko-KR">
                <a:ea typeface="+mn-lt"/>
                <a:cs typeface="+mn-lt"/>
              </a:rPr>
              <a:t>주성분 </a:t>
            </a:r>
            <a:r>
              <a:rPr lang="ko-KR" altLang="en-US">
                <a:ea typeface="+mn-lt"/>
                <a:cs typeface="+mn-lt"/>
              </a:rPr>
              <a:t>분석</a:t>
            </a:r>
            <a:r>
              <a:rPr lang="en-US" altLang="ko-KR">
                <a:ea typeface="+mn-lt"/>
                <a:cs typeface="+mn-lt"/>
              </a:rPr>
              <a:t>(</a:t>
            </a:r>
            <a:r>
              <a:rPr lang="en-US" altLang="ko-KR" err="1">
                <a:ea typeface="+mn-lt"/>
                <a:cs typeface="+mn-lt"/>
              </a:rPr>
              <a:t>pca</a:t>
            </a:r>
            <a:r>
              <a:rPr lang="en-US" altLang="ko-KR">
                <a:ea typeface="+mn-lt"/>
                <a:cs typeface="+mn-lt"/>
              </a:rPr>
              <a:t>)</a:t>
            </a:r>
            <a:r>
              <a:rPr lang="ko-KR" altLang="en-US">
                <a:ea typeface="+mn-lt"/>
                <a:cs typeface="+mn-lt"/>
              </a:rPr>
              <a:t>을</a:t>
            </a:r>
            <a:r>
              <a:rPr lang="ko-KR">
                <a:ea typeface="+mn-lt"/>
                <a:cs typeface="+mn-lt"/>
              </a:rPr>
              <a:t> 통해 </a:t>
            </a:r>
            <a:r>
              <a:rPr lang="ko-KR" b="1">
                <a:solidFill>
                  <a:srgbClr val="002060"/>
                </a:solidFill>
                <a:ea typeface="+mn-lt"/>
                <a:cs typeface="+mn-lt"/>
              </a:rPr>
              <a:t>차원 축소</a:t>
            </a:r>
            <a:r>
              <a:rPr lang="ko-KR">
                <a:ea typeface="+mn-lt"/>
                <a:cs typeface="+mn-lt"/>
              </a:rPr>
              <a:t> 가능</a:t>
            </a:r>
            <a:endParaRPr lang="ko-KR"/>
          </a:p>
        </p:txBody>
      </p:sp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63129A0-1B97-1280-0403-B6AD9AF2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055" y="2019531"/>
            <a:ext cx="5134303" cy="839490"/>
          </a:xfrm>
          <a:prstGeom prst="rect">
            <a:avLst/>
          </a:prstGeom>
        </p:spPr>
      </p:pic>
      <p:pic>
        <p:nvPicPr>
          <p:cNvPr id="1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2552B45-7F82-5920-CDEC-30CB7F0E9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8056" y="2910809"/>
            <a:ext cx="5239406" cy="18859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761DCA-02FD-A1FB-465B-6AB6B2CD2A84}"/>
              </a:ext>
            </a:extLst>
          </p:cNvPr>
          <p:cNvSpPr txBox="1"/>
          <p:nvPr/>
        </p:nvSpPr>
        <p:spPr>
          <a:xfrm>
            <a:off x="5705366" y="5083502"/>
            <a:ext cx="574740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/>
              <a:t>PCA : </a:t>
            </a:r>
            <a:r>
              <a:rPr lang="ko-KR">
                <a:ea typeface="+mn-lt"/>
                <a:cs typeface="+mn-lt"/>
              </a:rPr>
              <a:t>데이터에서 </a:t>
            </a:r>
            <a:r>
              <a:rPr lang="ko-KR" b="1">
                <a:ea typeface="+mn-lt"/>
                <a:cs typeface="+mn-lt"/>
              </a:rPr>
              <a:t>주성분을 추출하여 변수를 축소</a:t>
            </a:r>
            <a:r>
              <a:rPr lang="ko-KR">
                <a:ea typeface="+mn-lt"/>
                <a:cs typeface="+mn-lt"/>
              </a:rPr>
              <a:t>하기 위한 </a:t>
            </a:r>
            <a:r>
              <a:rPr lang="ko-KR" altLang="en-US">
                <a:ea typeface="+mn-lt"/>
                <a:cs typeface="+mn-lt"/>
              </a:rPr>
              <a:t>기법</a:t>
            </a:r>
            <a:endParaRPr lang="ko-KR" altLang="en-US" b="1">
              <a:ea typeface="+mn-lt"/>
              <a:cs typeface="+mn-lt"/>
            </a:endParaRPr>
          </a:p>
          <a:p>
            <a:r>
              <a:rPr lang="ko-KR" altLang="en-US">
                <a:ea typeface="+mn-lt"/>
                <a:cs typeface="+mn-lt"/>
              </a:rPr>
              <a:t>→ 위에 주어진 결과에서는 </a:t>
            </a:r>
            <a:r>
              <a:rPr lang="en-US" altLang="ko-KR">
                <a:ea typeface="+mn-lt"/>
                <a:cs typeface="+mn-lt"/>
              </a:rPr>
              <a:t>PC3</a:t>
            </a:r>
            <a:r>
              <a:rPr lang="ko-KR">
                <a:ea typeface="+mn-lt"/>
                <a:cs typeface="+mn-lt"/>
              </a:rPr>
              <a:t>까지만 변수를 사용해도 데이터의 약 82%만큼의 변동을 설명할 수 있음</a:t>
            </a:r>
            <a:endParaRPr 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82CA1E-BD28-B5B5-7397-A05F43E2CDAB}"/>
              </a:ext>
            </a:extLst>
          </p:cNvPr>
          <p:cNvSpPr/>
          <p:nvPr/>
        </p:nvSpPr>
        <p:spPr>
          <a:xfrm>
            <a:off x="7183054" y="2247572"/>
            <a:ext cx="1208688" cy="6043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B1D3997-8C7B-4A37-1DEF-68C9358A5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0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2128">
        <p159:morph option="byObject"/>
      </p:transition>
    </mc:Choice>
    <mc:Fallback xmlns="">
      <p:transition spd="slow" advTm="32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3098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  <a:ea typeface="+mn-lt"/>
                <a:cs typeface="+mn-lt"/>
              </a:rPr>
              <a:t>K-means </a:t>
            </a:r>
            <a:r>
              <a:rPr lang="ko-KR" altLang="en-US" sz="3600" spc="-300">
                <a:solidFill>
                  <a:schemeClr val="bg1"/>
                </a:solidFill>
                <a:ea typeface="+mn-lt"/>
                <a:cs typeface="+mn-lt"/>
              </a:rPr>
              <a:t>군집화</a:t>
            </a:r>
            <a:endParaRPr lang="ko-KR" sz="3600" spc="-300">
              <a:solidFill>
                <a:schemeClr val="bg1"/>
              </a:solidFill>
              <a:ea typeface="+mn-lt"/>
              <a:cs typeface="+mn-lt"/>
            </a:endParaRPr>
          </a:p>
          <a:p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92138"/>
            <a:ext cx="2231701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500">
                <a:solidFill>
                  <a:schemeClr val="bg1"/>
                </a:solidFill>
              </a:rPr>
              <a:t>K-</a:t>
            </a:r>
            <a:r>
              <a:rPr lang="ko-KR" altLang="en-US" sz="1500" err="1">
                <a:solidFill>
                  <a:schemeClr val="bg1"/>
                </a:solidFill>
              </a:rPr>
              <a:t>means</a:t>
            </a:r>
            <a:r>
              <a:rPr lang="ko-KR" altLang="en-US" sz="1500">
                <a:solidFill>
                  <a:schemeClr val="bg1"/>
                </a:solidFill>
              </a:rPr>
              <a:t> 군집화 최적화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401103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spc="-300">
                <a:ea typeface="+mn-lt"/>
                <a:cs typeface="+mn-lt"/>
              </a:rPr>
              <a:t>B</a:t>
            </a:r>
            <a:r>
              <a:rPr lang="ko-KR" sz="2400" spc="-300">
                <a:ea typeface="+mn-lt"/>
                <a:cs typeface="+mn-lt"/>
              </a:rPr>
              <a:t>. </a:t>
            </a:r>
            <a:r>
              <a:rPr lang="ko-KR" altLang="en-US" sz="2400" spc="-300">
                <a:ea typeface="+mn-lt"/>
                <a:cs typeface="+mn-lt"/>
              </a:rPr>
              <a:t>최적화 -  </a:t>
            </a:r>
            <a:r>
              <a:rPr lang="ko-KR" sz="2400" spc="-300">
                <a:ea typeface="+mn-lt"/>
                <a:cs typeface="+mn-lt"/>
              </a:rPr>
              <a:t>변수 선택 (차원 축소)</a:t>
            </a:r>
            <a:endParaRPr lang="ko-KR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607ADB81-3619-0462-2068-4F045A4B5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45" y="2020867"/>
            <a:ext cx="4792716" cy="2921369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BA043AAB-182D-A656-C662-F90F136827E4}"/>
              </a:ext>
            </a:extLst>
          </p:cNvPr>
          <p:cNvSpPr/>
          <p:nvPr/>
        </p:nvSpPr>
        <p:spPr>
          <a:xfrm>
            <a:off x="2117834" y="3584904"/>
            <a:ext cx="446690" cy="4028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C988B-5658-8FEB-1EF2-CBD5C4DB5540}"/>
              </a:ext>
            </a:extLst>
          </p:cNvPr>
          <p:cNvSpPr txBox="1"/>
          <p:nvPr/>
        </p:nvSpPr>
        <p:spPr>
          <a:xfrm>
            <a:off x="879366" y="5206125"/>
            <a:ext cx="45825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/>
              <a:t>Elbow</a:t>
            </a:r>
            <a:r>
              <a:rPr lang="ko-KR" altLang="en-US"/>
              <a:t> </a:t>
            </a:r>
            <a:r>
              <a:rPr lang="ko-KR" altLang="en-US" err="1"/>
              <a:t>point가</a:t>
            </a:r>
            <a:r>
              <a:rPr lang="ko-KR" altLang="en-US"/>
              <a:t> 3이므로 pc3까지의 성분을 변수로 사용한다.</a:t>
            </a:r>
          </a:p>
        </p:txBody>
      </p:sp>
      <p:pic>
        <p:nvPicPr>
          <p:cNvPr id="16" name="그림 16">
            <a:extLst>
              <a:ext uri="{FF2B5EF4-FFF2-40B4-BE49-F238E27FC236}">
                <a16:creationId xmlns:a16="http://schemas.microsoft.com/office/drawing/2014/main" id="{6F63095C-EBDD-71D3-5F27-35E72115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090" y="1696799"/>
            <a:ext cx="5440854" cy="33505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3B4B44-2DA9-07C9-2F6B-4014BEFEAB00}"/>
              </a:ext>
            </a:extLst>
          </p:cNvPr>
          <p:cNvSpPr txBox="1"/>
          <p:nvPr/>
        </p:nvSpPr>
        <p:spPr>
          <a:xfrm>
            <a:off x="5924332" y="5206124"/>
            <a:ext cx="530071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주어진 성분을 변수로 하여 k=3인 k-</a:t>
            </a:r>
            <a:r>
              <a:rPr lang="ko-KR" altLang="en-US" err="1"/>
              <a:t>means</a:t>
            </a:r>
            <a:r>
              <a:rPr lang="ko-KR" altLang="en-US"/>
              <a:t> 군집화를 수행한 결과</a:t>
            </a:r>
          </a:p>
          <a:p>
            <a:endParaRPr lang="ko-KR" altLang="en-US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0C5EA87C-7387-54A5-08F3-2D986893A7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7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944">
        <p159:morph option="byObject"/>
      </p:transition>
    </mc:Choice>
    <mc:Fallback xmlns="">
      <p:transition spd="slow" advTm="269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10F560F-146B-5058-90E7-080B2457D2BA}"/>
              </a:ext>
            </a:extLst>
          </p:cNvPr>
          <p:cNvSpPr/>
          <p:nvPr/>
        </p:nvSpPr>
        <p:spPr>
          <a:xfrm flipV="1">
            <a:off x="343766" y="5322741"/>
            <a:ext cx="11369385" cy="11343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7">
            <a:extLst>
              <a:ext uri="{FF2B5EF4-FFF2-40B4-BE49-F238E27FC236}">
                <a16:creationId xmlns:a16="http://schemas.microsoft.com/office/drawing/2014/main" id="{9E1AF76E-46E6-0F55-B681-64D56F433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782" y="2525657"/>
            <a:ext cx="918781" cy="16006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3098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  <a:ea typeface="+mn-lt"/>
                <a:cs typeface="+mn-lt"/>
              </a:rPr>
              <a:t>K-means </a:t>
            </a:r>
            <a:r>
              <a:rPr lang="ko-KR" altLang="en-US" sz="3600" spc="-300">
                <a:solidFill>
                  <a:schemeClr val="bg1"/>
                </a:solidFill>
                <a:ea typeface="+mn-lt"/>
                <a:cs typeface="+mn-lt"/>
              </a:rPr>
              <a:t>군집화</a:t>
            </a:r>
            <a:endParaRPr lang="ko-KR" sz="3600" spc="-300">
              <a:solidFill>
                <a:schemeClr val="bg1"/>
              </a:solidFill>
              <a:ea typeface="+mn-lt"/>
              <a:cs typeface="+mn-lt"/>
            </a:endParaRPr>
          </a:p>
          <a:p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92138"/>
            <a:ext cx="2231701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500">
                <a:solidFill>
                  <a:schemeClr val="bg1"/>
                </a:solidFill>
              </a:rPr>
              <a:t>K-</a:t>
            </a:r>
            <a:r>
              <a:rPr lang="ko-KR" altLang="en-US" sz="1500" err="1">
                <a:solidFill>
                  <a:schemeClr val="bg1"/>
                </a:solidFill>
              </a:rPr>
              <a:t>means</a:t>
            </a:r>
            <a:r>
              <a:rPr lang="ko-KR" altLang="en-US" sz="1500">
                <a:solidFill>
                  <a:schemeClr val="bg1"/>
                </a:solidFill>
              </a:rPr>
              <a:t> 군집화 최적화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94050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spc="-300">
                <a:ea typeface="+mn-lt"/>
                <a:cs typeface="+mn-lt"/>
              </a:rPr>
              <a:t>B</a:t>
            </a:r>
            <a:r>
              <a:rPr lang="ko-KR" sz="2400" spc="-300">
                <a:ea typeface="+mn-lt"/>
                <a:cs typeface="+mn-lt"/>
              </a:rPr>
              <a:t>. </a:t>
            </a:r>
            <a:r>
              <a:rPr lang="ko-KR" altLang="en-US" sz="2400" spc="-300">
                <a:ea typeface="+mn-lt"/>
                <a:cs typeface="+mn-lt"/>
              </a:rPr>
              <a:t>최적화 - </a:t>
            </a:r>
            <a:r>
              <a:rPr lang="ko-KR" sz="2400" spc="-300">
                <a:ea typeface="+mn-lt"/>
                <a:cs typeface="+mn-lt"/>
              </a:rPr>
              <a:t>변수 선택 (차원 축소)</a:t>
            </a:r>
            <a:endParaRPr lang="ko-KR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BE7AC-F0C3-DE19-33A8-3FA67C82B299}"/>
              </a:ext>
            </a:extLst>
          </p:cNvPr>
          <p:cNvSpPr txBox="1"/>
          <p:nvPr/>
        </p:nvSpPr>
        <p:spPr>
          <a:xfrm>
            <a:off x="336929" y="5484209"/>
            <a:ext cx="11337993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500" b="1">
                <a:solidFill>
                  <a:schemeClr val="tx1">
                    <a:lumMod val="50000"/>
                    <a:lumOff val="50000"/>
                  </a:schemeClr>
                </a:solidFill>
              </a:rPr>
              <a:t>주성분 분석(PCA)</a:t>
            </a: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</a:rPr>
              <a:t>은 기존 변수들의 선형 결합을 이용하여 새로운 축</a:t>
            </a:r>
            <a:r>
              <a:rPr lang="en-US" altLang="ko-KR" sz="150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</a:rPr>
              <a:t>변수</a:t>
            </a:r>
            <a:r>
              <a:rPr lang="en-US" altLang="ko-KR" sz="150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1500" err="1">
                <a:solidFill>
                  <a:schemeClr val="tx1">
                    <a:lumMod val="50000"/>
                    <a:lumOff val="50000"/>
                  </a:schemeClr>
                </a:solidFill>
              </a:rPr>
              <a:t>를</a:t>
            </a: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</a:rPr>
              <a:t> 만든다.</a:t>
            </a:r>
            <a:endParaRPr lang="ko-KR" sz="15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</a:rPr>
              <a:t>각 주성분 간의 상관계수는 </a:t>
            </a:r>
            <a:r>
              <a:rPr lang="en-US" altLang="ko-KR" sz="150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</a:rPr>
              <a:t>이기 때문에 주성분 값으로 회귀분석을 진행하게 될 경우</a:t>
            </a:r>
            <a:r>
              <a:rPr lang="en-US" altLang="ko-KR" sz="150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500" err="1">
                <a:solidFill>
                  <a:schemeClr val="tx1">
                    <a:lumMod val="50000"/>
                    <a:lumOff val="50000"/>
                  </a:schemeClr>
                </a:solidFill>
              </a:rPr>
              <a:t>다중공선성을</a:t>
            </a: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</a:rPr>
              <a:t> 걱정하지 않아도 된다</a:t>
            </a:r>
            <a:endParaRPr lang="en-US" altLang="ko-KR" sz="15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</a:rPr>
              <a:t>또한 </a:t>
            </a:r>
            <a:r>
              <a:rPr lang="ko-KR" altLang="en-US" sz="1500" b="1">
                <a:solidFill>
                  <a:schemeClr val="tx1">
                    <a:lumMod val="50000"/>
                    <a:lumOff val="50000"/>
                  </a:schemeClr>
                </a:solidFill>
              </a:rPr>
              <a:t>효과적인 차원축소</a:t>
            </a: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</a:rPr>
              <a:t>로 모델을 간단하게 만들 수 있다.</a:t>
            </a:r>
            <a:endParaRPr lang="en-US" altLang="ko-KR" sz="15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5B6935F-3694-80CB-F2DC-93A37FBA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779" y="2305923"/>
            <a:ext cx="2822027" cy="1965875"/>
          </a:xfrm>
          <a:prstGeom prst="rect">
            <a:avLst/>
          </a:prstGeom>
        </p:spPr>
      </p:pic>
      <p:pic>
        <p:nvPicPr>
          <p:cNvPr id="11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5DAEB49-8FFD-4AFA-1D98-73C13A529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524" y="3092231"/>
            <a:ext cx="848055" cy="1155264"/>
          </a:xfrm>
          <a:prstGeom prst="rect">
            <a:avLst/>
          </a:prstGeom>
        </p:spPr>
      </p:pic>
      <p:pic>
        <p:nvPicPr>
          <p:cNvPr id="13" name="그림 13">
            <a:extLst>
              <a:ext uri="{FF2B5EF4-FFF2-40B4-BE49-F238E27FC236}">
                <a16:creationId xmlns:a16="http://schemas.microsoft.com/office/drawing/2014/main" id="{593F030E-98D0-AAAD-19E4-45F9907D1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822" y="2890454"/>
            <a:ext cx="817181" cy="183714"/>
          </a:xfrm>
          <a:prstGeom prst="rect">
            <a:avLst/>
          </a:prstGeom>
        </p:spPr>
      </p:pic>
      <p:pic>
        <p:nvPicPr>
          <p:cNvPr id="14" name="그림 14">
            <a:extLst>
              <a:ext uri="{FF2B5EF4-FFF2-40B4-BE49-F238E27FC236}">
                <a16:creationId xmlns:a16="http://schemas.microsoft.com/office/drawing/2014/main" id="{7234A058-8174-09E1-6FE0-FE282BD80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2199" y="2753381"/>
            <a:ext cx="868637" cy="133790"/>
          </a:xfrm>
          <a:prstGeom prst="rect">
            <a:avLst/>
          </a:prstGeom>
        </p:spPr>
      </p:pic>
      <p:pic>
        <p:nvPicPr>
          <p:cNvPr id="18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1F4F9FBD-86B4-F62A-BC62-52CE544EDE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997" y="2521605"/>
            <a:ext cx="728280" cy="17885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09EFF0-1849-D1E2-E1F4-BE0CC22E411E}"/>
              </a:ext>
            </a:extLst>
          </p:cNvPr>
          <p:cNvSpPr txBox="1"/>
          <p:nvPr/>
        </p:nvSpPr>
        <p:spPr>
          <a:xfrm>
            <a:off x="6459104" y="1792353"/>
            <a:ext cx="5020442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002060"/>
                </a:solidFill>
              </a:rPr>
              <a:t>PC1</a:t>
            </a:r>
            <a:endParaRPr lang="ko-KR" sz="2000"/>
          </a:p>
          <a:p>
            <a:r>
              <a:rPr lang="ko-KR" altLang="en-US"/>
              <a:t>소속 구역, 주거 인구 수, 관공서 수, 교육시설 수, 초중고교 수 등의 </a:t>
            </a:r>
            <a:r>
              <a:rPr lang="ko-KR" altLang="en-US" b="1">
                <a:solidFill>
                  <a:srgbClr val="418A9D"/>
                </a:solidFill>
              </a:rPr>
              <a:t>생활권(위치) 관련 값에 음의 값</a:t>
            </a:r>
            <a:r>
              <a:rPr lang="ko-KR" altLang="en-US"/>
              <a:t>을 갖는 성분</a:t>
            </a:r>
            <a:endParaRPr lang="ko-KR"/>
          </a:p>
          <a:p>
            <a:r>
              <a:rPr lang="ko-KR" altLang="en-US" sz="2000" b="1">
                <a:solidFill>
                  <a:srgbClr val="002060"/>
                </a:solidFill>
              </a:rPr>
              <a:t>PC2 </a:t>
            </a:r>
          </a:p>
          <a:p>
            <a:r>
              <a:rPr lang="ko-KR" altLang="en-US"/>
              <a:t>상권 구분 코드, 대표 상권 유형 등 </a:t>
            </a:r>
            <a:r>
              <a:rPr lang="ko-KR" altLang="en-US" b="1">
                <a:solidFill>
                  <a:srgbClr val="418A9D"/>
                </a:solidFill>
              </a:rPr>
              <a:t>상권 종류와 직접적으로 관련된 변수에 강한 양의 계수</a:t>
            </a:r>
            <a:r>
              <a:rPr lang="ko-KR" altLang="en-US"/>
              <a:t>를 갖는 성분</a:t>
            </a:r>
            <a:endParaRPr lang="ko-KR"/>
          </a:p>
          <a:p>
            <a:r>
              <a:rPr lang="ko-KR" altLang="en-US" sz="2000" b="1">
                <a:solidFill>
                  <a:srgbClr val="002060"/>
                </a:solidFill>
              </a:rPr>
              <a:t>PC3</a:t>
            </a:r>
          </a:p>
          <a:p>
            <a:r>
              <a:rPr lang="ko-KR" altLang="en-US"/>
              <a:t>금융기관 수, 유통점 수, 대표 상권 유형 등 </a:t>
            </a:r>
            <a:r>
              <a:rPr lang="ko-KR" altLang="en-US" b="1">
                <a:solidFill>
                  <a:srgbClr val="418A9D"/>
                </a:solidFill>
              </a:rPr>
              <a:t>상업-경제권 관련 변수와 양의 계수</a:t>
            </a:r>
            <a:r>
              <a:rPr lang="ko-KR" altLang="en-US"/>
              <a:t>를 갖는 성분</a:t>
            </a:r>
            <a:endParaRPr lang="ko-KR"/>
          </a:p>
          <a:p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6413B7E-FA0E-F97D-5EC4-CDB45278F31F}"/>
              </a:ext>
            </a:extLst>
          </p:cNvPr>
          <p:cNvSpPr/>
          <p:nvPr/>
        </p:nvSpPr>
        <p:spPr>
          <a:xfrm>
            <a:off x="5679600" y="3049285"/>
            <a:ext cx="490484" cy="490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F0B62F40-A0C8-E395-6496-6DB3D1A756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98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064">
        <p159:morph option="byObject"/>
      </p:transition>
    </mc:Choice>
    <mc:Fallback xmlns="">
      <p:transition spd="slow" advTm="240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3098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  <a:ea typeface="+mn-lt"/>
                <a:cs typeface="+mn-lt"/>
              </a:rPr>
              <a:t>K-means </a:t>
            </a:r>
            <a:r>
              <a:rPr lang="ko-KR" altLang="en-US" sz="3600" spc="-300">
                <a:solidFill>
                  <a:schemeClr val="bg1"/>
                </a:solidFill>
                <a:ea typeface="+mn-lt"/>
                <a:cs typeface="+mn-lt"/>
              </a:rPr>
              <a:t>군집화</a:t>
            </a:r>
            <a:endParaRPr lang="ko-KR" sz="3600" spc="-300">
              <a:solidFill>
                <a:schemeClr val="bg1"/>
              </a:solidFill>
              <a:ea typeface="+mn-lt"/>
              <a:cs typeface="+mn-lt"/>
            </a:endParaRPr>
          </a:p>
          <a:p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92138"/>
            <a:ext cx="2231701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500">
                <a:solidFill>
                  <a:schemeClr val="bg1"/>
                </a:solidFill>
              </a:rPr>
              <a:t>K-</a:t>
            </a:r>
            <a:r>
              <a:rPr lang="ko-KR" altLang="en-US" sz="1500" err="1">
                <a:solidFill>
                  <a:schemeClr val="bg1"/>
                </a:solidFill>
              </a:rPr>
              <a:t>means</a:t>
            </a:r>
            <a:r>
              <a:rPr lang="ko-KR" altLang="en-US" sz="1500">
                <a:solidFill>
                  <a:schemeClr val="bg1"/>
                </a:solidFill>
              </a:rPr>
              <a:t> 군집화 최적화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411042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spc="-300">
                <a:ea typeface="+mn-lt"/>
                <a:cs typeface="+mn-lt"/>
              </a:rPr>
              <a:t>B</a:t>
            </a:r>
            <a:r>
              <a:rPr lang="ko-KR" sz="2400" spc="-300">
                <a:ea typeface="+mn-lt"/>
                <a:cs typeface="+mn-lt"/>
              </a:rPr>
              <a:t>. </a:t>
            </a:r>
            <a:r>
              <a:rPr lang="ko-KR" altLang="en-US" sz="2400" spc="-300">
                <a:ea typeface="+mn-lt"/>
                <a:cs typeface="+mn-lt"/>
              </a:rPr>
              <a:t>최적화 - </a:t>
            </a:r>
            <a:r>
              <a:rPr lang="ko-KR" sz="2400" spc="-300">
                <a:ea typeface="+mn-lt"/>
                <a:cs typeface="+mn-lt"/>
              </a:rPr>
              <a:t>변수 선택 (차원 축소)</a:t>
            </a:r>
            <a:r>
              <a:rPr lang="ko-KR" altLang="en-US" sz="2400" spc="-300">
                <a:ea typeface="+mn-lt"/>
                <a:cs typeface="+mn-lt"/>
              </a:rPr>
              <a:t> </a:t>
            </a:r>
            <a:endParaRPr lang="ko-KR" altLang="en-US" sz="2400" spc="-3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1EA3E4B-3F41-664C-0860-846E39333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385" y="1787441"/>
            <a:ext cx="5669047" cy="2096490"/>
          </a:xfrm>
          <a:prstGeom prst="rect">
            <a:avLst/>
          </a:prstGeom>
        </p:spPr>
      </p:pic>
      <p:pic>
        <p:nvPicPr>
          <p:cNvPr id="10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F8F8F5C-42AD-89F4-DFBD-3AC9199B1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385" y="4151333"/>
            <a:ext cx="5669047" cy="16731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055A64-405D-1491-1CC4-E6887CF97FF1}"/>
              </a:ext>
            </a:extLst>
          </p:cNvPr>
          <p:cNvSpPr/>
          <p:nvPr/>
        </p:nvSpPr>
        <p:spPr>
          <a:xfrm flipV="1">
            <a:off x="5551549" y="3501129"/>
            <a:ext cx="1721770" cy="378089"/>
          </a:xfrm>
          <a:prstGeom prst="rect">
            <a:avLst/>
          </a:prstGeom>
          <a:noFill/>
          <a:ln w="28575">
            <a:solidFill>
              <a:srgbClr val="CC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E904BA-0416-2448-2CE9-F5317C382313}"/>
              </a:ext>
            </a:extLst>
          </p:cNvPr>
          <p:cNvSpPr/>
          <p:nvPr/>
        </p:nvSpPr>
        <p:spPr>
          <a:xfrm flipV="1">
            <a:off x="5551548" y="5484655"/>
            <a:ext cx="1721770" cy="378089"/>
          </a:xfrm>
          <a:prstGeom prst="rect">
            <a:avLst/>
          </a:prstGeom>
          <a:noFill/>
          <a:ln w="28575">
            <a:solidFill>
              <a:srgbClr val="CC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A28D2D-5666-58AB-1329-E03E31C02FA5}"/>
              </a:ext>
            </a:extLst>
          </p:cNvPr>
          <p:cNvSpPr txBox="1"/>
          <p:nvPr/>
        </p:nvSpPr>
        <p:spPr>
          <a:xfrm>
            <a:off x="640364" y="2936138"/>
            <a:ext cx="459948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/>
              <a:t>원래의 모든 변수(8개)</a:t>
            </a:r>
            <a:r>
              <a:rPr lang="ko-KR" altLang="en-US" sz="2000" err="1"/>
              <a:t>를</a:t>
            </a:r>
            <a:r>
              <a:rPr lang="ko-KR" altLang="en-US" sz="2000"/>
              <a:t> 사용 :</a:t>
            </a:r>
            <a:endParaRPr lang="ko-KR" sz="2000" b="1">
              <a:solidFill>
                <a:srgbClr val="418A9D"/>
              </a:solidFill>
            </a:endParaRPr>
          </a:p>
          <a:p>
            <a:r>
              <a:rPr lang="ko-KR" altLang="en-US" sz="2000"/>
              <a:t> </a:t>
            </a:r>
            <a:r>
              <a:rPr lang="ko-KR" altLang="en-US" sz="2000" b="1">
                <a:solidFill>
                  <a:srgbClr val="418A9D"/>
                </a:solidFill>
              </a:rPr>
              <a:t>46.8%</a:t>
            </a:r>
            <a:endParaRPr lang="ko-KR" sz="2000" b="1">
              <a:solidFill>
                <a:srgbClr val="418A9D"/>
              </a:solidFill>
            </a:endParaRPr>
          </a:p>
          <a:p>
            <a:r>
              <a:rPr lang="ko-KR" altLang="en-US" sz="2000" err="1"/>
              <a:t>pca의</a:t>
            </a:r>
            <a:r>
              <a:rPr lang="ko-KR" altLang="en-US" sz="2000"/>
              <a:t> 결과 성분(3개) 사용 :</a:t>
            </a:r>
          </a:p>
          <a:p>
            <a:r>
              <a:rPr lang="ko-KR" altLang="en-US" sz="2000"/>
              <a:t> </a:t>
            </a:r>
            <a:r>
              <a:rPr lang="ko-KR" altLang="en-US" sz="2000" b="1">
                <a:solidFill>
                  <a:srgbClr val="418A9D"/>
                </a:solidFill>
              </a:rPr>
              <a:t>56.3%</a:t>
            </a:r>
            <a:endParaRPr lang="ko-KR" sz="200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BE198C2-6DC8-634D-05C5-BDB603C9D140}"/>
              </a:ext>
            </a:extLst>
          </p:cNvPr>
          <p:cNvSpPr/>
          <p:nvPr/>
        </p:nvSpPr>
        <p:spPr>
          <a:xfrm>
            <a:off x="744173" y="4569648"/>
            <a:ext cx="490484" cy="490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12AD6C-BE8C-58B5-44D7-B93943E1DBDA}"/>
              </a:ext>
            </a:extLst>
          </p:cNvPr>
          <p:cNvSpPr txBox="1"/>
          <p:nvPr/>
        </p:nvSpPr>
        <p:spPr>
          <a:xfrm>
            <a:off x="1315074" y="4517217"/>
            <a:ext cx="378618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err="1">
                <a:solidFill>
                  <a:srgbClr val="418A9D"/>
                </a:solidFill>
              </a:rPr>
              <a:t>Pca</a:t>
            </a:r>
            <a:r>
              <a:rPr lang="ko-KR" altLang="en-US" sz="1400" b="1">
                <a:solidFill>
                  <a:srgbClr val="418A9D"/>
                </a:solidFill>
              </a:rPr>
              <a:t> 수행한 결과가 정확도가 더 높게 나왔다</a:t>
            </a:r>
          </a:p>
          <a:p>
            <a:r>
              <a:rPr lang="ko-KR" altLang="en-US" sz="1400"/>
              <a:t>K-</a:t>
            </a:r>
            <a:r>
              <a:rPr lang="ko-KR" altLang="en-US" sz="1400" err="1"/>
              <a:t>means와</a:t>
            </a:r>
            <a:r>
              <a:rPr lang="ko-KR" altLang="en-US" sz="1400"/>
              <a:t> 같은 </a:t>
            </a:r>
            <a:r>
              <a:rPr lang="ko-KR" altLang="en-US" sz="1400" u="sng"/>
              <a:t>거리 기반 군집화 알고리즘</a:t>
            </a:r>
            <a:r>
              <a:rPr lang="ko-KR" altLang="en-US" sz="1400"/>
              <a:t>은, 데이터가 </a:t>
            </a:r>
            <a:r>
              <a:rPr lang="ko-KR" altLang="en-US" sz="1400" b="1"/>
              <a:t>고차원</a:t>
            </a:r>
            <a:r>
              <a:rPr lang="ko-KR" altLang="en-US" sz="1400"/>
              <a:t>인 경우 (= 변수가 많은 경우) 정확도가 저하될 수 있기 때문이다.</a:t>
            </a:r>
            <a:endParaRPr lang="ko-KR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91E1F-3760-F167-8EED-A42A9E60AA0A}"/>
              </a:ext>
            </a:extLst>
          </p:cNvPr>
          <p:cNvSpPr txBox="1"/>
          <p:nvPr/>
        </p:nvSpPr>
        <p:spPr>
          <a:xfrm>
            <a:off x="639233" y="2300229"/>
            <a:ext cx="36274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 군집화 결과(성능) 비교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D8A51730-B19F-347A-7681-9989BA0760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2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496">
        <p159:morph option="byObject"/>
      </p:transition>
    </mc:Choice>
    <mc:Fallback xmlns="">
      <p:transition spd="slow" advTm="304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3098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  <a:ea typeface="+mn-lt"/>
                <a:cs typeface="+mn-lt"/>
              </a:rPr>
              <a:t>K-means </a:t>
            </a:r>
            <a:r>
              <a:rPr lang="ko-KR" altLang="en-US" sz="3600" spc="-300">
                <a:solidFill>
                  <a:schemeClr val="bg1"/>
                </a:solidFill>
                <a:ea typeface="+mn-lt"/>
                <a:cs typeface="+mn-lt"/>
              </a:rPr>
              <a:t>군집화</a:t>
            </a:r>
            <a:endParaRPr lang="ko-KR" sz="3600" spc="-300">
              <a:solidFill>
                <a:schemeClr val="bg1"/>
              </a:solidFill>
              <a:ea typeface="+mn-lt"/>
              <a:cs typeface="+mn-lt"/>
            </a:endParaRPr>
          </a:p>
          <a:p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92138"/>
            <a:ext cx="2231701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500">
                <a:solidFill>
                  <a:schemeClr val="bg1"/>
                </a:solidFill>
              </a:rPr>
              <a:t>K-</a:t>
            </a:r>
            <a:r>
              <a:rPr lang="ko-KR" altLang="en-US" sz="1500" err="1">
                <a:solidFill>
                  <a:schemeClr val="bg1"/>
                </a:solidFill>
              </a:rPr>
              <a:t>means</a:t>
            </a:r>
            <a:r>
              <a:rPr lang="ko-KR" altLang="en-US" sz="1500">
                <a:solidFill>
                  <a:schemeClr val="bg1"/>
                </a:solidFill>
              </a:rPr>
              <a:t> 군집화 최적화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590418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spc="-300">
                <a:ea typeface="+mn-lt"/>
                <a:cs typeface="+mn-lt"/>
              </a:rPr>
              <a:t>B</a:t>
            </a:r>
            <a:r>
              <a:rPr lang="ko-KR" sz="2400" spc="-300">
                <a:ea typeface="+mn-lt"/>
                <a:cs typeface="+mn-lt"/>
              </a:rPr>
              <a:t>. </a:t>
            </a:r>
            <a:r>
              <a:rPr lang="ko-KR" altLang="en-US" sz="2400" spc="-300">
                <a:ea typeface="+mn-lt"/>
                <a:cs typeface="+mn-lt"/>
              </a:rPr>
              <a:t>최적화 - 최초</a:t>
            </a:r>
            <a:r>
              <a:rPr lang="ko-KR" sz="2400" spc="-300">
                <a:ea typeface="+mn-lt"/>
                <a:cs typeface="+mn-lt"/>
              </a:rPr>
              <a:t> 중심 위치를</a:t>
            </a:r>
            <a:r>
              <a:rPr lang="ko-KR" altLang="en-US" sz="2400" spc="-300">
                <a:ea typeface="+mn-lt"/>
                <a:cs typeface="+mn-lt"/>
              </a:rPr>
              <a:t> 변경 + 여러 번 시도</a:t>
            </a:r>
            <a:endParaRPr lang="ko-KR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EA07B-26EB-8AE1-78B5-ECFFC6E8401A}"/>
              </a:ext>
            </a:extLst>
          </p:cNvPr>
          <p:cNvSpPr txBox="1"/>
          <p:nvPr/>
        </p:nvSpPr>
        <p:spPr>
          <a:xfrm>
            <a:off x="879365" y="5144815"/>
            <a:ext cx="521313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err="1"/>
              <a:t>Nstart만큼</a:t>
            </a:r>
            <a:r>
              <a:rPr lang="ko-KR" altLang="en-US" sz="1400"/>
              <a:t> 루프를 돌며 매 회 새로운 </a:t>
            </a:r>
            <a:r>
              <a:rPr lang="ko-KR" altLang="en-US" sz="1400" err="1"/>
              <a:t>center</a:t>
            </a:r>
            <a:r>
              <a:rPr lang="ko-KR" altLang="en-US" sz="1400"/>
              <a:t> 조합(3차원)을 랜덤으로 생성 / </a:t>
            </a:r>
            <a:r>
              <a:rPr lang="ko-KR" altLang="en-US" sz="1400" b="1"/>
              <a:t>군집화 결과 군집 내 </a:t>
            </a:r>
            <a:r>
              <a:rPr lang="ko-KR" altLang="en-US" sz="1400" b="1" err="1"/>
              <a:t>거리제곱</a:t>
            </a:r>
            <a:r>
              <a:rPr lang="ko-KR" altLang="en-US" sz="1400" b="1"/>
              <a:t>(</a:t>
            </a:r>
            <a:r>
              <a:rPr lang="ko-KR" altLang="en-US" sz="1400" b="1" err="1"/>
              <a:t>tot.withinss</a:t>
            </a:r>
            <a:r>
              <a:rPr lang="ko-KR" altLang="en-US" sz="1400" b="1"/>
              <a:t>)이 최소가 </a:t>
            </a:r>
            <a:r>
              <a:rPr lang="ko-KR" altLang="en-US" sz="1400" b="1" err="1"/>
              <a:t>되게하는</a:t>
            </a:r>
            <a:r>
              <a:rPr lang="ko-KR" altLang="en-US" sz="1400" b="1"/>
              <a:t> 시작점</a:t>
            </a:r>
            <a:r>
              <a:rPr lang="ko-KR" altLang="en-US" sz="1400"/>
              <a:t>을 찾아 업데이트</a:t>
            </a:r>
            <a:endParaRPr lang="ko-KR" sz="1400"/>
          </a:p>
          <a:p>
            <a:endParaRPr lang="ko-KR" altLang="en-US" sz="1400"/>
          </a:p>
        </p:txBody>
      </p:sp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F5E0E99-FBA2-98D9-3BDC-C01380819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66" y="2352901"/>
            <a:ext cx="5213131" cy="2616404"/>
          </a:xfrm>
          <a:prstGeom prst="rect">
            <a:avLst/>
          </a:prstGeom>
        </p:spPr>
      </p:pic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42066EAB-8194-0AFC-8433-623DD880C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055" y="3138214"/>
            <a:ext cx="3505201" cy="18165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0FA9A7-6C94-6837-261D-22A58ED6B7A4}"/>
              </a:ext>
            </a:extLst>
          </p:cNvPr>
          <p:cNvSpPr txBox="1"/>
          <p:nvPr/>
        </p:nvSpPr>
        <p:spPr>
          <a:xfrm>
            <a:off x="6616262" y="5144814"/>
            <a:ext cx="393437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400"/>
              <a:t>최적의 시작점</a:t>
            </a:r>
            <a:endParaRPr lang="ko-KR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그것으로 구한 최적 군집의 중심점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최적 군집 모델의 성능은 약 60.6%</a:t>
            </a: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DC97144-4ADE-CE27-FF5F-AFD5D5D26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055" y="2385848"/>
            <a:ext cx="3365062" cy="562303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1D8C59D2-A489-028C-8944-9321FFDE00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3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8448">
        <p159:morph option="byObject"/>
      </p:transition>
    </mc:Choice>
    <mc:Fallback xmlns="">
      <p:transition spd="slow" advTm="284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3098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  <a:ea typeface="+mn-lt"/>
                <a:cs typeface="+mn-lt"/>
              </a:rPr>
              <a:t>K-means </a:t>
            </a:r>
            <a:r>
              <a:rPr lang="ko-KR" altLang="en-US" sz="3600" spc="-300">
                <a:solidFill>
                  <a:schemeClr val="bg1"/>
                </a:solidFill>
                <a:ea typeface="+mn-lt"/>
                <a:cs typeface="+mn-lt"/>
              </a:rPr>
              <a:t>군집화</a:t>
            </a:r>
            <a:endParaRPr lang="ko-KR" sz="3600" spc="-300">
              <a:solidFill>
                <a:schemeClr val="bg1"/>
              </a:solidFill>
              <a:ea typeface="+mn-lt"/>
              <a:cs typeface="+mn-lt"/>
            </a:endParaRPr>
          </a:p>
          <a:p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92138"/>
            <a:ext cx="2231701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500">
                <a:solidFill>
                  <a:schemeClr val="bg1"/>
                </a:solidFill>
              </a:rPr>
              <a:t>K-</a:t>
            </a:r>
            <a:r>
              <a:rPr lang="ko-KR" altLang="en-US" sz="1500" err="1">
                <a:solidFill>
                  <a:schemeClr val="bg1"/>
                </a:solidFill>
              </a:rPr>
              <a:t>means</a:t>
            </a:r>
            <a:r>
              <a:rPr lang="ko-KR" altLang="en-US" sz="1500">
                <a:solidFill>
                  <a:schemeClr val="bg1"/>
                </a:solidFill>
              </a:rPr>
              <a:t> 군집화 최적화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590418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spc="-300">
                <a:ea typeface="+mn-lt"/>
                <a:cs typeface="+mn-lt"/>
              </a:rPr>
              <a:t>B</a:t>
            </a:r>
            <a:r>
              <a:rPr lang="ko-KR" sz="2400" spc="-300">
                <a:ea typeface="+mn-lt"/>
                <a:cs typeface="+mn-lt"/>
              </a:rPr>
              <a:t>. </a:t>
            </a:r>
            <a:r>
              <a:rPr lang="ko-KR" altLang="en-US" sz="2400" spc="-300">
                <a:ea typeface="+mn-lt"/>
                <a:cs typeface="+mn-lt"/>
              </a:rPr>
              <a:t>최적화 - 최초</a:t>
            </a:r>
            <a:r>
              <a:rPr lang="ko-KR" sz="2400" spc="-300">
                <a:ea typeface="+mn-lt"/>
                <a:cs typeface="+mn-lt"/>
              </a:rPr>
              <a:t> 중심 위치를</a:t>
            </a:r>
            <a:r>
              <a:rPr lang="ko-KR" altLang="en-US" sz="2400" spc="-300">
                <a:ea typeface="+mn-lt"/>
                <a:cs typeface="+mn-lt"/>
              </a:rPr>
              <a:t> 변경 + 여러 번 시도</a:t>
            </a:r>
            <a:endParaRPr lang="ko-KR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5904EC6A-EB53-1981-9492-AC6A8EEED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76" y="2363562"/>
            <a:ext cx="3899336" cy="2402394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24FF08B0-247D-D4BD-16DB-828089379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1" y="2363561"/>
            <a:ext cx="3899338" cy="2402394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513D3E4A-0402-72A1-8206-6A2D06B79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366" y="2363396"/>
            <a:ext cx="3592786" cy="24465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FDA1FC-269A-490B-578E-2E621F915D8C}"/>
              </a:ext>
            </a:extLst>
          </p:cNvPr>
          <p:cNvSpPr txBox="1"/>
          <p:nvPr/>
        </p:nvSpPr>
        <p:spPr>
          <a:xfrm>
            <a:off x="1072056" y="5284952"/>
            <a:ext cx="103369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/>
              <a:t>최적 군집의 그림을 다음과 같이 확인할 수 있다.</a:t>
            </a:r>
            <a:endParaRPr lang="ko-KR" sz="1600"/>
          </a:p>
          <a:p>
            <a:pPr algn="ctr"/>
            <a:r>
              <a:rPr lang="ko-KR" altLang="en-US" sz="1600"/>
              <a:t>총 3개의 군집으로 분리되었으며, 3차원 공간에서 보았을 때 맨 오른쪽 그림과 같이 분포한다</a:t>
            </a: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3DC68BFE-8D36-3DC5-7185-535E59130D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00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736">
        <p159:morph option="byObject"/>
      </p:transition>
    </mc:Choice>
    <mc:Fallback xmlns="">
      <p:transition spd="slow" advTm="247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587913" y="3660140"/>
            <a:ext cx="2040482" cy="707886"/>
            <a:chOff x="294640" y="3596640"/>
            <a:chExt cx="2040482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3917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>
                  <a:solidFill>
                    <a:srgbClr val="393939"/>
                  </a:solidFill>
                </a:rPr>
                <a:t>Data Set</a:t>
              </a:r>
              <a:endParaRPr lang="ko-KR" altLang="en-US" sz="2800" spc="-150">
                <a:solidFill>
                  <a:srgbClr val="393939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CC6CD2E-3CC1-4835-B282-AE92CEFFFE97}"/>
              </a:ext>
            </a:extLst>
          </p:cNvPr>
          <p:cNvSpPr txBox="1"/>
          <p:nvPr/>
        </p:nvSpPr>
        <p:spPr>
          <a:xfrm>
            <a:off x="634567" y="5722034"/>
            <a:ext cx="18473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ko-K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802968" y="3830667"/>
            <a:ext cx="476925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rgbClr val="393939"/>
                </a:solidFill>
                <a:latin typeface="Arial Nova Light"/>
              </a:rPr>
              <a:t>데이터셋 설명, 데이터 </a:t>
            </a:r>
            <a:r>
              <a:rPr lang="ko-KR" altLang="en-US" err="1">
                <a:solidFill>
                  <a:srgbClr val="393939"/>
                </a:solidFill>
                <a:latin typeface="Arial Nova Light"/>
              </a:rPr>
              <a:t>전처리</a:t>
            </a:r>
            <a:r>
              <a:rPr lang="ko-KR" altLang="en-US">
                <a:solidFill>
                  <a:srgbClr val="393939"/>
                </a:solidFill>
                <a:latin typeface="Arial Nova Light"/>
              </a:rPr>
              <a:t> 및 데이터 탐색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802968" y="4632415"/>
            <a:ext cx="563487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rgbClr val="393939"/>
                </a:solidFill>
                <a:latin typeface="Arial Nova Light"/>
              </a:rPr>
              <a:t>최적 군집 수 탐색, 최적화, 성능평가, 군집 분석(설명) </a:t>
            </a:r>
            <a:endParaRPr lang="ko-KR" altLang="en-US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28C3F14-C408-2F52-92E4-09D01609246D}"/>
              </a:ext>
            </a:extLst>
          </p:cNvPr>
          <p:cNvGrpSpPr/>
          <p:nvPr/>
        </p:nvGrpSpPr>
        <p:grpSpPr>
          <a:xfrm>
            <a:off x="587913" y="4450649"/>
            <a:ext cx="3242734" cy="707886"/>
            <a:chOff x="294640" y="3596640"/>
            <a:chExt cx="3242734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C0C5D6-697C-1BCC-1B69-A6166210C855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63A203-8CEA-5B0B-9AD9-61B6F5688B77}"/>
                </a:ext>
              </a:extLst>
            </p:cNvPr>
            <p:cNvSpPr txBox="1"/>
            <p:nvPr/>
          </p:nvSpPr>
          <p:spPr>
            <a:xfrm>
              <a:off x="943394" y="3688973"/>
              <a:ext cx="2593980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800" spc="-150">
                  <a:solidFill>
                    <a:srgbClr val="393939"/>
                  </a:solidFill>
                </a:rPr>
                <a:t>K-means </a:t>
              </a:r>
              <a:r>
                <a:rPr lang="en-US" altLang="ko-KR" sz="2800" spc="-150" err="1">
                  <a:solidFill>
                    <a:srgbClr val="393939"/>
                  </a:solidFill>
                </a:rPr>
                <a:t>군집화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FCF4EA-1F8F-BAAD-6F69-64A7C86720A9}"/>
              </a:ext>
            </a:extLst>
          </p:cNvPr>
          <p:cNvGrpSpPr/>
          <p:nvPr/>
        </p:nvGrpSpPr>
        <p:grpSpPr>
          <a:xfrm>
            <a:off x="587913" y="5270706"/>
            <a:ext cx="4212550" cy="707886"/>
            <a:chOff x="294640" y="3596640"/>
            <a:chExt cx="4212550" cy="70788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60BCB2-4C32-B9AC-8513-CAC48582CFD9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8FA793-4221-1D37-A0E2-7ACB5B1D12C1}"/>
                </a:ext>
              </a:extLst>
            </p:cNvPr>
            <p:cNvSpPr txBox="1"/>
            <p:nvPr/>
          </p:nvSpPr>
          <p:spPr>
            <a:xfrm>
              <a:off x="943394" y="3688973"/>
              <a:ext cx="3563796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800" spc="-150" err="1">
                  <a:solidFill>
                    <a:srgbClr val="393939"/>
                  </a:solidFill>
                </a:rPr>
                <a:t>다른</a:t>
              </a:r>
              <a:r>
                <a:rPr lang="en-US" altLang="ko-KR" sz="2800" spc="-150">
                  <a:solidFill>
                    <a:srgbClr val="393939"/>
                  </a:solidFill>
                </a:rPr>
                <a:t> </a:t>
              </a:r>
              <a:r>
                <a:rPr lang="en-US" altLang="ko-KR" sz="2800" spc="-150" err="1">
                  <a:solidFill>
                    <a:srgbClr val="393939"/>
                  </a:solidFill>
                </a:rPr>
                <a:t>군집화</a:t>
              </a:r>
              <a:r>
                <a:rPr lang="en-US" altLang="ko-KR" sz="2800" spc="-150">
                  <a:solidFill>
                    <a:srgbClr val="393939"/>
                  </a:solidFill>
                </a:rPr>
                <a:t> (DBSCAN)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2E3475A-E569-5DEC-A92C-8029DD79C210}"/>
              </a:ext>
            </a:extLst>
          </p:cNvPr>
          <p:cNvSpPr txBox="1"/>
          <p:nvPr/>
        </p:nvSpPr>
        <p:spPr>
          <a:xfrm>
            <a:off x="4802968" y="5441938"/>
            <a:ext cx="383951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rgbClr val="393939"/>
                </a:solidFill>
                <a:latin typeface="Arial Nova Light"/>
              </a:rPr>
              <a:t>군집화, 결과 분석, k-</a:t>
            </a:r>
            <a:r>
              <a:rPr lang="ko-KR" altLang="en-US" err="1">
                <a:solidFill>
                  <a:srgbClr val="393939"/>
                </a:solidFill>
                <a:latin typeface="Arial Nova Light"/>
              </a:rPr>
              <a:t>means와</a:t>
            </a:r>
            <a:r>
              <a:rPr lang="ko-KR" altLang="en-US">
                <a:solidFill>
                  <a:srgbClr val="393939"/>
                </a:solidFill>
                <a:latin typeface="Arial Nova Light"/>
              </a:rPr>
              <a:t> 비교</a:t>
            </a:r>
            <a:endParaRPr lang="ko-KR" altLang="en-US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48B79BC7-D183-1D5C-DB0D-D50DCC6850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288">
        <p159:morph option="byObject"/>
      </p:transition>
    </mc:Choice>
    <mc:Fallback xmlns="">
      <p:transition spd="slow" advTm="242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3098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  <a:ea typeface="+mn-lt"/>
                <a:cs typeface="+mn-lt"/>
              </a:rPr>
              <a:t>K-means </a:t>
            </a:r>
            <a:r>
              <a:rPr lang="ko-KR" altLang="en-US" sz="3600" spc="-300">
                <a:solidFill>
                  <a:schemeClr val="bg1"/>
                </a:solidFill>
                <a:ea typeface="+mn-lt"/>
                <a:cs typeface="+mn-lt"/>
              </a:rPr>
              <a:t>군집화</a:t>
            </a:r>
            <a:endParaRPr lang="ko-KR" sz="3600" spc="-300">
              <a:solidFill>
                <a:schemeClr val="bg1"/>
              </a:solidFill>
              <a:ea typeface="+mn-lt"/>
              <a:cs typeface="+mn-lt"/>
            </a:endParaRPr>
          </a:p>
          <a:p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92138"/>
            <a:ext cx="2231701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500">
                <a:solidFill>
                  <a:schemeClr val="bg1"/>
                </a:solidFill>
              </a:rPr>
              <a:t>K-</a:t>
            </a:r>
            <a:r>
              <a:rPr lang="ko-KR" altLang="en-US" sz="1500" err="1">
                <a:solidFill>
                  <a:schemeClr val="bg1"/>
                </a:solidFill>
              </a:rPr>
              <a:t>means</a:t>
            </a:r>
            <a:r>
              <a:rPr lang="ko-KR" altLang="en-US" sz="1500">
                <a:solidFill>
                  <a:schemeClr val="bg1"/>
                </a:solidFill>
              </a:rPr>
              <a:t> 군집화 최적화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409759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spc="-300">
                <a:ea typeface="+mn-lt"/>
                <a:cs typeface="+mn-lt"/>
              </a:rPr>
              <a:t>B</a:t>
            </a:r>
            <a:r>
              <a:rPr lang="ko-KR" sz="2400" spc="-300">
                <a:ea typeface="+mn-lt"/>
                <a:cs typeface="+mn-lt"/>
              </a:rPr>
              <a:t>. </a:t>
            </a:r>
            <a:r>
              <a:rPr lang="ko-KR" altLang="en-US" sz="2400" spc="-300">
                <a:ea typeface="+mn-lt"/>
                <a:cs typeface="+mn-lt"/>
              </a:rPr>
              <a:t>최적화 - </a:t>
            </a:r>
            <a:r>
              <a:rPr lang="ko-KR" sz="2400" spc="-300">
                <a:ea typeface="+mn-lt"/>
                <a:cs typeface="+mn-lt"/>
              </a:rPr>
              <a:t>거리 척도에 대한 선택</a:t>
            </a:r>
            <a:endParaRPr lang="ko-KR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1CD17-FE7A-BFF1-AB07-4A409FE51181}"/>
              </a:ext>
            </a:extLst>
          </p:cNvPr>
          <p:cNvSpPr txBox="1"/>
          <p:nvPr/>
        </p:nvSpPr>
        <p:spPr>
          <a:xfrm>
            <a:off x="7097987" y="2131850"/>
            <a:ext cx="424968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600">
                <a:ea typeface="+mn-lt"/>
                <a:cs typeface="+mn-lt"/>
              </a:rPr>
              <a:t>k-</a:t>
            </a:r>
            <a:r>
              <a:rPr lang="ko-KR" sz="1600" err="1">
                <a:ea typeface="+mn-lt"/>
                <a:cs typeface="+mn-lt"/>
              </a:rPr>
              <a:t>means는</a:t>
            </a:r>
            <a:r>
              <a:rPr lang="ko-KR" altLang="en-US" sz="1600">
                <a:ea typeface="+mn-lt"/>
                <a:cs typeface="+mn-lt"/>
              </a:rPr>
              <a:t> </a:t>
            </a:r>
            <a:r>
              <a:rPr lang="ko-KR" altLang="en-US" sz="1600" b="1">
                <a:solidFill>
                  <a:srgbClr val="04396C"/>
                </a:solidFill>
                <a:ea typeface="+mn-lt"/>
                <a:cs typeface="+mn-lt"/>
              </a:rPr>
              <a:t>단순</a:t>
            </a:r>
            <a:r>
              <a:rPr lang="ko-KR" sz="1600" b="1">
                <a:solidFill>
                  <a:srgbClr val="04396C"/>
                </a:solidFill>
                <a:ea typeface="+mn-lt"/>
                <a:cs typeface="+mn-lt"/>
              </a:rPr>
              <a:t> 유클리드 거리 기반</a:t>
            </a:r>
            <a:r>
              <a:rPr lang="ko-KR" sz="1600">
                <a:ea typeface="+mn-lt"/>
                <a:cs typeface="+mn-lt"/>
              </a:rPr>
              <a:t>이기 때문에 다른 거리 척도를 선택할 수 </a:t>
            </a:r>
            <a:r>
              <a:rPr lang="ko-KR" altLang="en-US" sz="1600">
                <a:ea typeface="+mn-lt"/>
                <a:cs typeface="+mn-lt"/>
              </a:rPr>
              <a:t>없다</a:t>
            </a:r>
            <a:r>
              <a:rPr lang="en-US" altLang="ko-KR" sz="1600">
                <a:ea typeface="+mn-lt"/>
                <a:cs typeface="+mn-lt"/>
              </a:rPr>
              <a:t>.</a:t>
            </a:r>
            <a:endParaRPr lang="ko-KR" altLang="en-US" sz="1600"/>
          </a:p>
          <a:p>
            <a:pPr algn="ctr"/>
            <a:r>
              <a:rPr lang="ko-KR" sz="1600">
                <a:ea typeface="+mn-lt"/>
                <a:cs typeface="+mn-lt"/>
              </a:rPr>
              <a:t>대신에 계층적 군집화에서 다른 척도들을 적용하여 군집을 나눈 결과를 </a:t>
            </a:r>
            <a:r>
              <a:rPr lang="ko-KR" altLang="en-US" sz="1600">
                <a:ea typeface="+mn-lt"/>
                <a:cs typeface="+mn-lt"/>
              </a:rPr>
              <a:t>비교해보았다</a:t>
            </a:r>
            <a:r>
              <a:rPr lang="ko-KR" sz="1600">
                <a:ea typeface="+mn-lt"/>
                <a:cs typeface="+mn-lt"/>
              </a:rPr>
              <a:t>.</a:t>
            </a:r>
          </a:p>
          <a:p>
            <a:pPr algn="ctr"/>
            <a:r>
              <a:rPr lang="ko-KR" altLang="en-US" sz="1600">
                <a:ea typeface="+mn-lt"/>
                <a:cs typeface="+mn-lt"/>
              </a:rPr>
              <a:t>거리를 기반으로 군집의 유사성을 확인해, 몇 개의 군집으로 나눌 수 있는 지 본다.</a:t>
            </a:r>
          </a:p>
          <a:p>
            <a:pPr algn="ctr"/>
            <a:endParaRPr lang="ko-KR" altLang="en-US" sz="1600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아래와 같이 3개의 군집으로 나눈 군집의 분포는 모든 거리척도에서 동일하게 나온다.</a:t>
            </a:r>
            <a:r>
              <a:rPr lang="ko-KR" altLang="en-US" sz="1600">
                <a:ea typeface="+mn-lt"/>
                <a:cs typeface="+mn-lt"/>
              </a:rPr>
              <a:t> </a:t>
            </a: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45DF0461-7EF1-B23A-3CA2-67DF1F890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90" y="2258458"/>
            <a:ext cx="2962164" cy="1824325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AEC287AC-1F08-CBDA-3CEF-CEBE872B0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606" y="2258458"/>
            <a:ext cx="2962165" cy="1824325"/>
          </a:xfrm>
          <a:prstGeom prst="rect">
            <a:avLst/>
          </a:prstGeom>
        </p:spPr>
      </p:pic>
      <p:pic>
        <p:nvPicPr>
          <p:cNvPr id="10" name="그림 15">
            <a:extLst>
              <a:ext uri="{FF2B5EF4-FFF2-40B4-BE49-F238E27FC236}">
                <a16:creationId xmlns:a16="http://schemas.microsoft.com/office/drawing/2014/main" id="{7BF8EF6C-7155-248E-B65B-B462BB903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091" y="4150320"/>
            <a:ext cx="2962164" cy="1824324"/>
          </a:xfrm>
          <a:prstGeom prst="rect">
            <a:avLst/>
          </a:prstGeom>
        </p:spPr>
      </p:pic>
      <p:pic>
        <p:nvPicPr>
          <p:cNvPr id="16" name="그림 16">
            <a:extLst>
              <a:ext uri="{FF2B5EF4-FFF2-40B4-BE49-F238E27FC236}">
                <a16:creationId xmlns:a16="http://schemas.microsoft.com/office/drawing/2014/main" id="{34B5FC63-8272-7576-1BDC-4904238DA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4606" y="4211631"/>
            <a:ext cx="2962165" cy="1824325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2E871C1A-064C-D7D3-179E-E8F3B9D5F0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10" r="873" b="50000"/>
          <a:stretch/>
        </p:blipFill>
        <p:spPr>
          <a:xfrm>
            <a:off x="7101600" y="4584755"/>
            <a:ext cx="1956587" cy="11477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F85A33-03E9-7594-BC22-23E0953D27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3" t="48473" r="-437" b="763"/>
          <a:stretch/>
        </p:blipFill>
        <p:spPr>
          <a:xfrm>
            <a:off x="9357711" y="4532202"/>
            <a:ext cx="1968922" cy="1165286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DA3CD134-5460-88EB-8D5E-28FC7921F6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8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2320">
        <p159:morph option="byObject"/>
      </p:transition>
    </mc:Choice>
    <mc:Fallback xmlns="">
      <p:transition spd="slow" advTm="323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3098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  <a:ea typeface="+mn-lt"/>
                <a:cs typeface="+mn-lt"/>
              </a:rPr>
              <a:t>K-means </a:t>
            </a:r>
            <a:r>
              <a:rPr lang="ko-KR" altLang="en-US" sz="3600" spc="-300">
                <a:solidFill>
                  <a:schemeClr val="bg1"/>
                </a:solidFill>
                <a:ea typeface="+mn-lt"/>
                <a:cs typeface="+mn-lt"/>
              </a:rPr>
              <a:t>군집화</a:t>
            </a:r>
            <a:endParaRPr lang="ko-KR" sz="3600" spc="-300">
              <a:solidFill>
                <a:schemeClr val="bg1"/>
              </a:solidFill>
              <a:ea typeface="+mn-lt"/>
              <a:cs typeface="+mn-lt"/>
            </a:endParaRPr>
          </a:p>
          <a:p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92138"/>
            <a:ext cx="2491388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500">
                <a:solidFill>
                  <a:schemeClr val="bg1"/>
                </a:solidFill>
              </a:rPr>
              <a:t>K-</a:t>
            </a:r>
            <a:r>
              <a:rPr lang="ko-KR" altLang="en-US" sz="1500" err="1">
                <a:solidFill>
                  <a:schemeClr val="bg1"/>
                </a:solidFill>
              </a:rPr>
              <a:t>means</a:t>
            </a:r>
            <a:r>
              <a:rPr lang="ko-KR" altLang="en-US" sz="1500">
                <a:solidFill>
                  <a:schemeClr val="bg1"/>
                </a:solidFill>
              </a:rPr>
              <a:t> 군집화 성능평가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7920373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spc="-300">
                <a:ea typeface="+mn-lt"/>
                <a:cs typeface="+mn-lt"/>
              </a:rPr>
              <a:t>C</a:t>
            </a:r>
            <a:r>
              <a:rPr lang="ko-KR" sz="2400" spc="-300">
                <a:ea typeface="+mn-lt"/>
                <a:cs typeface="+mn-lt"/>
              </a:rPr>
              <a:t>. 성능 평가 - </a:t>
            </a:r>
            <a:r>
              <a:rPr lang="ko-KR" sz="2400" spc="-300" err="1">
                <a:ea typeface="+mn-lt"/>
                <a:cs typeface="+mn-lt"/>
              </a:rPr>
              <a:t>intra</a:t>
            </a:r>
            <a:r>
              <a:rPr lang="ko-KR" sz="2400" spc="-300">
                <a:ea typeface="+mn-lt"/>
                <a:cs typeface="+mn-lt"/>
              </a:rPr>
              <a:t>(</a:t>
            </a:r>
            <a:r>
              <a:rPr lang="ko-KR" sz="2400" spc="-300" err="1">
                <a:ea typeface="+mn-lt"/>
                <a:cs typeface="+mn-lt"/>
              </a:rPr>
              <a:t>withinss</a:t>
            </a:r>
            <a:r>
              <a:rPr lang="ko-KR" sz="2400" spc="-300">
                <a:ea typeface="+mn-lt"/>
                <a:cs typeface="+mn-lt"/>
              </a:rPr>
              <a:t>), </a:t>
            </a:r>
            <a:r>
              <a:rPr lang="ko-KR" sz="2400" spc="-300" err="1">
                <a:ea typeface="+mn-lt"/>
                <a:cs typeface="+mn-lt"/>
              </a:rPr>
              <a:t>inter</a:t>
            </a:r>
            <a:r>
              <a:rPr lang="ko-KR" sz="2400" spc="-300">
                <a:ea typeface="+mn-lt"/>
                <a:cs typeface="+mn-lt"/>
              </a:rPr>
              <a:t>(</a:t>
            </a:r>
            <a:r>
              <a:rPr lang="ko-KR" sz="2400" spc="-300" err="1">
                <a:ea typeface="+mn-lt"/>
                <a:cs typeface="+mn-lt"/>
              </a:rPr>
              <a:t>betweenss</a:t>
            </a:r>
            <a:r>
              <a:rPr lang="ko-KR" sz="2400" spc="-300">
                <a:ea typeface="+mn-lt"/>
                <a:cs typeface="+mn-lt"/>
              </a:rPr>
              <a:t>) - </a:t>
            </a:r>
            <a:r>
              <a:rPr lang="ko-KR" sz="2400" spc="-300" err="1">
                <a:ea typeface="+mn-lt"/>
                <a:cs typeface="+mn-lt"/>
              </a:rPr>
              <a:t>cluster</a:t>
            </a:r>
            <a:r>
              <a:rPr lang="ko-KR" sz="2400" spc="-300">
                <a:ea typeface="+mn-lt"/>
                <a:cs typeface="+mn-lt"/>
              </a:rPr>
              <a:t> </a:t>
            </a:r>
            <a:r>
              <a:rPr lang="en-US" altLang="ko-KR" sz="2400" spc="-300">
                <a:ea typeface="+mn-lt"/>
                <a:cs typeface="+mn-lt"/>
              </a:rPr>
              <a:t>distance</a:t>
            </a:r>
            <a:r>
              <a:rPr lang="ko-KR" altLang="en-US" sz="2400" spc="-300">
                <a:ea typeface="+mn-lt"/>
                <a:cs typeface="+mn-lt"/>
              </a:rPr>
              <a:t> 등을 사용</a:t>
            </a:r>
            <a:endParaRPr lang="ko-KR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163AD-E35C-4CB7-24F0-243EF0AF1D29}"/>
              </a:ext>
            </a:extLst>
          </p:cNvPr>
          <p:cNvSpPr txBox="1"/>
          <p:nvPr/>
        </p:nvSpPr>
        <p:spPr>
          <a:xfrm>
            <a:off x="5687848" y="2867572"/>
            <a:ext cx="563354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ko-KR" sz="1400" b="1" err="1">
                <a:solidFill>
                  <a:srgbClr val="04396C"/>
                </a:solidFill>
                <a:latin typeface="나눔스퀘어 Light"/>
              </a:rPr>
              <a:t>withinss</a:t>
            </a:r>
            <a:r>
              <a:rPr lang="ko-KR" sz="1400">
                <a:latin typeface="나눔스퀘어 Light"/>
              </a:rPr>
              <a:t> : 군집 내 군집과 개체간 거리의 </a:t>
            </a:r>
            <a:r>
              <a:rPr lang="ko-KR" sz="1400" err="1">
                <a:latin typeface="나눔스퀘어 Light"/>
              </a:rPr>
              <a:t>제곱합</a:t>
            </a:r>
            <a:r>
              <a:rPr lang="ko-KR" sz="1400">
                <a:latin typeface="나눔스퀘어 Light"/>
              </a:rPr>
              <a:t> 벡터</a:t>
            </a:r>
            <a:endParaRPr lang="ko-KR" sz="1400">
              <a:latin typeface="나눔스퀘어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ko-KR" sz="1400" b="1" err="1">
                <a:solidFill>
                  <a:srgbClr val="04396C"/>
                </a:solidFill>
                <a:latin typeface="나눔스퀘어 Light"/>
              </a:rPr>
              <a:t>tot.withinss</a:t>
            </a:r>
            <a:r>
              <a:rPr lang="ko-KR" sz="1400">
                <a:latin typeface="나눔스퀘어 Light"/>
              </a:rPr>
              <a:t> : 군집 내 군집과 개체간 거리의 제곱합의 총합, 즉, </a:t>
            </a:r>
            <a:r>
              <a:rPr lang="ko-KR" sz="1400" err="1">
                <a:latin typeface="나눔스퀘어 Light"/>
              </a:rPr>
              <a:t>sum</a:t>
            </a:r>
            <a:r>
              <a:rPr lang="ko-KR" sz="1400">
                <a:latin typeface="나눔스퀘어 Light"/>
              </a:rPr>
              <a:t>(</a:t>
            </a:r>
            <a:r>
              <a:rPr lang="ko-KR" sz="1400" err="1">
                <a:latin typeface="나눔스퀘어 Light"/>
              </a:rPr>
              <a:t>withinss</a:t>
            </a:r>
            <a:r>
              <a:rPr lang="ko-KR" sz="1400">
                <a:latin typeface="나눔스퀘어 Light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ko-KR" sz="1400" b="1" err="1">
                <a:solidFill>
                  <a:srgbClr val="04396C"/>
                </a:solidFill>
                <a:latin typeface="나눔스퀘어 Light"/>
              </a:rPr>
              <a:t>betweenss</a:t>
            </a:r>
            <a:r>
              <a:rPr lang="ko-KR" sz="1400">
                <a:latin typeface="나눔스퀘어 Light"/>
              </a:rPr>
              <a:t> : 군집과 군집 간 중심의 거리 </a:t>
            </a:r>
            <a:r>
              <a:rPr lang="ko-KR" altLang="en-US" sz="1400" err="1">
                <a:latin typeface="나눔스퀘어 Light"/>
              </a:rPr>
              <a:t>제곱합</a:t>
            </a:r>
            <a:endParaRPr lang="ko-KR" altLang="en-US" sz="1400">
              <a:latin typeface="나눔스퀘어 Light"/>
            </a:endParaRPr>
          </a:p>
          <a:p>
            <a:pPr marL="342900" indent="-342900">
              <a:buFont typeface="Arial"/>
              <a:buChar char="•"/>
            </a:pPr>
            <a:r>
              <a:rPr lang="ko-KR" altLang="en-US" sz="1600" b="1">
                <a:solidFill>
                  <a:srgbClr val="6497B1"/>
                </a:solidFill>
                <a:latin typeface="나눔스퀘어 Light"/>
              </a:rPr>
              <a:t>"군집 간의 거리는 크고, 군집 내 개체 간의 거리는 작을 수록 좋다."</a:t>
            </a:r>
            <a:endParaRPr lang="ko-KR" altLang="en-US" sz="1600" b="1">
              <a:solidFill>
                <a:srgbClr val="6497B1"/>
              </a:solidFill>
              <a:ea typeface="+mn-lt"/>
              <a:cs typeface="+mn-lt"/>
            </a:endParaRPr>
          </a:p>
          <a:p>
            <a:pPr lvl="1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(= </a:t>
            </a:r>
            <a:r>
              <a:rPr lang="ko-KR" sz="14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군집 간에는 서로 떨어져 있고, 군집 내 개체들은 빽빽하게 </a:t>
            </a:r>
            <a:r>
              <a:rPr lang="ko-KR" sz="14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모여있을수록</a:t>
            </a:r>
            <a:r>
              <a:rPr lang="ko-KR" sz="14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좋다)</a:t>
            </a:r>
            <a:endParaRPr lang="ko-KR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ko-KR" altLang="en-US" sz="1400" b="1">
                <a:solidFill>
                  <a:srgbClr val="04396C"/>
                </a:solidFill>
                <a:latin typeface="나눔스퀘어 Light"/>
              </a:rPr>
              <a:t>(</a:t>
            </a:r>
            <a:r>
              <a:rPr lang="ko-KR" altLang="en-US" sz="1400" b="1" err="1">
                <a:solidFill>
                  <a:srgbClr val="04396C"/>
                </a:solidFill>
                <a:latin typeface="나눔스퀘어 Light"/>
              </a:rPr>
              <a:t>between_ss</a:t>
            </a:r>
            <a:r>
              <a:rPr lang="ko-KR" altLang="en-US" sz="1400" b="1">
                <a:solidFill>
                  <a:srgbClr val="04396C"/>
                </a:solidFill>
                <a:latin typeface="나눔스퀘어 Light"/>
              </a:rPr>
              <a:t> / </a:t>
            </a:r>
            <a:r>
              <a:rPr lang="ko-KR" altLang="en-US" sz="1400" b="1" err="1">
                <a:solidFill>
                  <a:srgbClr val="04396C"/>
                </a:solidFill>
                <a:latin typeface="나눔스퀘어 Light"/>
              </a:rPr>
              <a:t>total_ss</a:t>
            </a:r>
            <a:r>
              <a:rPr lang="ko-KR" altLang="en-US" sz="1400" b="1">
                <a:solidFill>
                  <a:srgbClr val="04396C"/>
                </a:solidFill>
                <a:latin typeface="나눔스퀘어 Light"/>
              </a:rPr>
              <a:t>)</a:t>
            </a:r>
            <a:r>
              <a:rPr lang="ko-KR" altLang="en-US" sz="1400">
                <a:latin typeface="나눔스퀘어 Light"/>
              </a:rPr>
              <a:t>는 1에 가까울 수록 좋다.</a:t>
            </a:r>
          </a:p>
          <a:p>
            <a:pPr marL="800100" lvl="1" indent="-342900">
              <a:buFont typeface="Arial"/>
              <a:buChar char="•"/>
            </a:pPr>
            <a:r>
              <a:rPr lang="ko-KR" altLang="en-US" sz="1400">
                <a:latin typeface="나눔스퀘어 Light"/>
              </a:rPr>
              <a:t>이 군집화 모델의 성능은 </a:t>
            </a:r>
            <a:r>
              <a:rPr lang="ko-KR" altLang="en-US" sz="1400">
                <a:solidFill>
                  <a:srgbClr val="CC3399"/>
                </a:solidFill>
                <a:latin typeface="나눔스퀘어 Light"/>
              </a:rPr>
              <a:t>약 60.6%</a:t>
            </a:r>
            <a:r>
              <a:rPr lang="ko-KR" altLang="en-US" sz="1400">
                <a:latin typeface="나눔스퀘어 Light"/>
              </a:rPr>
              <a:t>라고 볼 수 있다.</a:t>
            </a:r>
          </a:p>
        </p:txBody>
      </p:sp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2CC23D6-0CAF-A717-9B81-E763DDA2B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11" y="2257882"/>
            <a:ext cx="4503682" cy="343706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606610-E35C-6544-1783-01DC3ACF858F}"/>
              </a:ext>
            </a:extLst>
          </p:cNvPr>
          <p:cNvSpPr/>
          <p:nvPr/>
        </p:nvSpPr>
        <p:spPr>
          <a:xfrm>
            <a:off x="655144" y="5117662"/>
            <a:ext cx="3617309" cy="5693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97E31E0-51C9-0484-D383-D26CAC1832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19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720">
        <p159:morph option="byObject"/>
      </p:transition>
    </mc:Choice>
    <mc:Fallback xmlns="">
      <p:transition spd="slow" advTm="267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CE53AD-E0B7-AD69-0A31-4750E951FB08}"/>
              </a:ext>
            </a:extLst>
          </p:cNvPr>
          <p:cNvSpPr/>
          <p:nvPr/>
        </p:nvSpPr>
        <p:spPr>
          <a:xfrm>
            <a:off x="8440016" y="2179492"/>
            <a:ext cx="3186544" cy="32904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3098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  <a:ea typeface="+mn-lt"/>
                <a:cs typeface="+mn-lt"/>
              </a:rPr>
              <a:t>K-means </a:t>
            </a:r>
            <a:r>
              <a:rPr lang="ko-KR" altLang="en-US" sz="3600" spc="-300">
                <a:solidFill>
                  <a:schemeClr val="bg1"/>
                </a:solidFill>
                <a:ea typeface="+mn-lt"/>
                <a:cs typeface="+mn-lt"/>
              </a:rPr>
              <a:t>군집화</a:t>
            </a:r>
            <a:endParaRPr lang="ko-KR" sz="3600" spc="-300">
              <a:solidFill>
                <a:schemeClr val="bg1"/>
              </a:solidFill>
              <a:ea typeface="+mn-lt"/>
              <a:cs typeface="+mn-lt"/>
            </a:endParaRPr>
          </a:p>
          <a:p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92138"/>
            <a:ext cx="2491388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500">
                <a:solidFill>
                  <a:schemeClr val="bg1"/>
                </a:solidFill>
              </a:rPr>
              <a:t>K-</a:t>
            </a:r>
            <a:r>
              <a:rPr lang="ko-KR" altLang="en-US" sz="1500" err="1">
                <a:solidFill>
                  <a:schemeClr val="bg1"/>
                </a:solidFill>
              </a:rPr>
              <a:t>means</a:t>
            </a:r>
            <a:r>
              <a:rPr lang="ko-KR" altLang="en-US" sz="1500">
                <a:solidFill>
                  <a:schemeClr val="bg1"/>
                </a:solidFill>
              </a:rPr>
              <a:t> 군집화 성능평가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7920373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spc="-300">
                <a:ea typeface="+mn-lt"/>
                <a:cs typeface="+mn-lt"/>
              </a:rPr>
              <a:t>C</a:t>
            </a:r>
            <a:r>
              <a:rPr lang="ko-KR" sz="2400" spc="-300">
                <a:ea typeface="+mn-lt"/>
                <a:cs typeface="+mn-lt"/>
              </a:rPr>
              <a:t>. 성능 평가 - </a:t>
            </a:r>
            <a:r>
              <a:rPr lang="ko-KR" sz="2400" spc="-300" err="1">
                <a:ea typeface="+mn-lt"/>
                <a:cs typeface="+mn-lt"/>
              </a:rPr>
              <a:t>intra</a:t>
            </a:r>
            <a:r>
              <a:rPr lang="ko-KR" sz="2400" spc="-300">
                <a:ea typeface="+mn-lt"/>
                <a:cs typeface="+mn-lt"/>
              </a:rPr>
              <a:t>(</a:t>
            </a:r>
            <a:r>
              <a:rPr lang="ko-KR" sz="2400" spc="-300" err="1">
                <a:ea typeface="+mn-lt"/>
                <a:cs typeface="+mn-lt"/>
              </a:rPr>
              <a:t>withinss</a:t>
            </a:r>
            <a:r>
              <a:rPr lang="ko-KR" sz="2400" spc="-300">
                <a:ea typeface="+mn-lt"/>
                <a:cs typeface="+mn-lt"/>
              </a:rPr>
              <a:t>), </a:t>
            </a:r>
            <a:r>
              <a:rPr lang="ko-KR" sz="2400" spc="-300" err="1">
                <a:ea typeface="+mn-lt"/>
                <a:cs typeface="+mn-lt"/>
              </a:rPr>
              <a:t>inter</a:t>
            </a:r>
            <a:r>
              <a:rPr lang="ko-KR" sz="2400" spc="-300">
                <a:ea typeface="+mn-lt"/>
                <a:cs typeface="+mn-lt"/>
              </a:rPr>
              <a:t>(</a:t>
            </a:r>
            <a:r>
              <a:rPr lang="ko-KR" sz="2400" spc="-300" err="1">
                <a:ea typeface="+mn-lt"/>
                <a:cs typeface="+mn-lt"/>
              </a:rPr>
              <a:t>betweenss</a:t>
            </a:r>
            <a:r>
              <a:rPr lang="ko-KR" sz="2400" spc="-300">
                <a:ea typeface="+mn-lt"/>
                <a:cs typeface="+mn-lt"/>
              </a:rPr>
              <a:t>) - </a:t>
            </a:r>
            <a:r>
              <a:rPr lang="ko-KR" sz="2400" spc="-300" err="1">
                <a:ea typeface="+mn-lt"/>
                <a:cs typeface="+mn-lt"/>
              </a:rPr>
              <a:t>cluster</a:t>
            </a:r>
            <a:r>
              <a:rPr lang="ko-KR" sz="2400" spc="-300">
                <a:ea typeface="+mn-lt"/>
                <a:cs typeface="+mn-lt"/>
              </a:rPr>
              <a:t> </a:t>
            </a:r>
            <a:r>
              <a:rPr lang="en-US" altLang="ko-KR" sz="2400" spc="-300">
                <a:ea typeface="+mn-lt"/>
                <a:cs typeface="+mn-lt"/>
              </a:rPr>
              <a:t>distance</a:t>
            </a:r>
            <a:r>
              <a:rPr lang="ko-KR" altLang="en-US" sz="2400" spc="-300">
                <a:ea typeface="+mn-lt"/>
                <a:cs typeface="+mn-lt"/>
              </a:rPr>
              <a:t> 등을 사용</a:t>
            </a:r>
            <a:endParaRPr lang="ko-KR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AFDD9EF-356E-F001-435F-B21C14027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26" y="2328519"/>
            <a:ext cx="3434644" cy="935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428A11-BB24-5F3D-7CA4-B88A2093FE24}"/>
              </a:ext>
            </a:extLst>
          </p:cNvPr>
          <p:cNvSpPr txBox="1"/>
          <p:nvPr/>
        </p:nvSpPr>
        <p:spPr>
          <a:xfrm>
            <a:off x="4710288" y="2377466"/>
            <a:ext cx="3730976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ea typeface="+mn-lt"/>
                <a:cs typeface="+mn-lt"/>
              </a:rPr>
              <a:t>추가적으로</a:t>
            </a:r>
            <a:r>
              <a:rPr lang="en-US" altLang="ko-KR" sz="1600">
                <a:ea typeface="+mn-lt"/>
                <a:cs typeface="+mn-lt"/>
              </a:rPr>
              <a:t>,</a:t>
            </a:r>
            <a:r>
              <a:rPr lang="ko-KR" altLang="en-US" sz="1600">
                <a:ea typeface="+mn-lt"/>
                <a:cs typeface="+mn-lt"/>
              </a:rPr>
              <a:t> </a:t>
            </a:r>
            <a:r>
              <a:rPr lang="ko-KR" sz="1600" err="1">
                <a:ea typeface="+mn-lt"/>
                <a:cs typeface="+mn-lt"/>
              </a:rPr>
              <a:t>silhouette</a:t>
            </a:r>
            <a:r>
              <a:rPr lang="ko-KR" altLang="en-US" sz="1600"/>
              <a:t> 계수를 사용해 성능을 평가하였다.</a:t>
            </a:r>
          </a:p>
          <a:p>
            <a:endParaRPr lang="ko-KR" altLang="en-US" sz="1600"/>
          </a:p>
          <a:p>
            <a:pPr marL="342900" indent="-342900">
              <a:buAutoNum type="arabicPeriod"/>
            </a:pPr>
            <a:r>
              <a:rPr lang="ko-KR" sz="1600">
                <a:ea typeface="+mn-lt"/>
                <a:cs typeface="+mn-lt"/>
              </a:rPr>
              <a:t>실루엣 값이 모두 +0.5 이상이며, 그 높이가 다들 비슷하다.</a:t>
            </a:r>
          </a:p>
          <a:p>
            <a:pPr marL="342900" indent="-342900">
              <a:buAutoNum type="arabicPeriod"/>
            </a:pPr>
            <a:r>
              <a:rPr lang="ko-KR" sz="1600" err="1">
                <a:ea typeface="+mn-lt"/>
                <a:cs typeface="+mn-lt"/>
              </a:rPr>
              <a:t>cluster</a:t>
            </a:r>
            <a:r>
              <a:rPr lang="ko-KR" sz="1600">
                <a:ea typeface="+mn-lt"/>
                <a:cs typeface="+mn-lt"/>
              </a:rPr>
              <a:t> 3는 다른 군집들보다 약간 더 높은 실루엣 계수를 가진다.</a:t>
            </a:r>
            <a:endParaRPr lang="ko-KR" altLang="en-US" sz="160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ko-KR" sz="1600">
                <a:ea typeface="+mn-lt"/>
                <a:cs typeface="+mn-lt"/>
              </a:rPr>
              <a:t>대부분의 객체가 음수 높이 없이 높은 실루엣 값을 가지므로, 군집의 구성이 적절하게 되었다고 판단할 수 있다. (많지도 적지도 않은 적합한 군집 수)</a:t>
            </a:r>
            <a:endParaRPr lang="ko-KR" sz="1600"/>
          </a:p>
          <a:p>
            <a:endParaRPr lang="ko-KR" altLang="en-US" sz="1600"/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DC1E2A56-245D-0D4F-B0A8-92F1F1CEE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33" y="3330416"/>
            <a:ext cx="4013199" cy="2426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E04408-24E3-C23F-C348-93C437AD98DC}"/>
              </a:ext>
            </a:extLst>
          </p:cNvPr>
          <p:cNvSpPr txBox="1"/>
          <p:nvPr/>
        </p:nvSpPr>
        <p:spPr>
          <a:xfrm>
            <a:off x="8588441" y="2517773"/>
            <a:ext cx="2925040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실루엣 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계수</a:t>
            </a:r>
            <a:endParaRPr lang="ko-KR" b="1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각</a:t>
            </a:r>
            <a:r>
              <a:rPr lang="ko-KR" sz="1400" b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데이터 포인트와 주위 데이터 </a:t>
            </a:r>
            <a:r>
              <a:rPr lang="ko-KR" sz="1400" b="1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포인트들과의</a:t>
            </a:r>
            <a:r>
              <a:rPr lang="ko-KR" sz="1400" b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거리 계산</a:t>
            </a:r>
            <a:r>
              <a:rPr lang="ko-KR" sz="14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을 통해 값을 구하며, 군집 안에 있는 데이터들은 잘 </a:t>
            </a:r>
            <a:r>
              <a:rPr lang="ko-KR" sz="14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모여있는지</a:t>
            </a:r>
            <a:r>
              <a:rPr lang="ko-KR" sz="14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, </a:t>
            </a:r>
            <a:r>
              <a:rPr lang="ko-KR" sz="14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군집끼리는</a:t>
            </a:r>
            <a:r>
              <a:rPr lang="ko-KR" sz="14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서로 잘 구분되는지 클러스터링을 평가하는 척도</a:t>
            </a:r>
          </a:p>
          <a:p>
            <a:pPr marL="285750" indent="-285750">
              <a:buFont typeface="Arial"/>
              <a:buChar char="•"/>
            </a:pPr>
            <a:r>
              <a:rPr lang="ko-KR" sz="1400" b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실루엣 계수의 평균값</a:t>
            </a:r>
            <a:r>
              <a:rPr lang="ko-KR" sz="14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이 </a:t>
            </a:r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1</a:t>
            </a:r>
            <a:r>
              <a:rPr lang="ko-KR" sz="14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에 가까울 수록 군집화가 잘 된 것이다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.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81EC1D18-B8C0-B2C6-395B-6A383001CC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50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984">
        <p159:morph option="byObject"/>
      </p:transition>
    </mc:Choice>
    <mc:Fallback xmlns="">
      <p:transition spd="slow" advTm="179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3098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  <a:ea typeface="+mn-lt"/>
                <a:cs typeface="+mn-lt"/>
              </a:rPr>
              <a:t>K-means </a:t>
            </a:r>
            <a:r>
              <a:rPr lang="ko-KR" altLang="en-US" sz="3600" spc="-300">
                <a:solidFill>
                  <a:schemeClr val="bg1"/>
                </a:solidFill>
                <a:ea typeface="+mn-lt"/>
                <a:cs typeface="+mn-lt"/>
              </a:rPr>
              <a:t>군집화</a:t>
            </a:r>
            <a:endParaRPr lang="ko-KR" sz="3600" spc="-300">
              <a:solidFill>
                <a:schemeClr val="bg1"/>
              </a:solidFill>
              <a:ea typeface="+mn-lt"/>
              <a:cs typeface="+mn-lt"/>
            </a:endParaRPr>
          </a:p>
          <a:p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92138"/>
            <a:ext cx="2491388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500">
                <a:solidFill>
                  <a:schemeClr val="bg1"/>
                </a:solidFill>
              </a:rPr>
              <a:t>K-</a:t>
            </a:r>
            <a:r>
              <a:rPr lang="ko-KR" altLang="en-US" sz="1500" err="1">
                <a:solidFill>
                  <a:schemeClr val="bg1"/>
                </a:solidFill>
              </a:rPr>
              <a:t>means</a:t>
            </a:r>
            <a:r>
              <a:rPr lang="ko-KR" altLang="en-US" sz="1500">
                <a:solidFill>
                  <a:schemeClr val="bg1"/>
                </a:solidFill>
              </a:rPr>
              <a:t> 군집화 군집 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419531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spc="-300">
                <a:ea typeface="+mn-lt"/>
                <a:cs typeface="+mn-lt"/>
              </a:rPr>
              <a:t>D</a:t>
            </a:r>
            <a:r>
              <a:rPr lang="ko-KR" sz="2400" spc="-300">
                <a:ea typeface="+mn-lt"/>
                <a:cs typeface="+mn-lt"/>
              </a:rPr>
              <a:t>. </a:t>
            </a:r>
            <a:r>
              <a:rPr lang="ko-KR" altLang="en-US" sz="2400" spc="-300">
                <a:ea typeface="+mn-lt"/>
                <a:cs typeface="+mn-lt"/>
              </a:rPr>
              <a:t>각 군집에 대하여 </a:t>
            </a:r>
            <a:r>
              <a:rPr lang="en-US" altLang="ko-KR" sz="2400" spc="-300">
                <a:ea typeface="+mn-lt"/>
                <a:cs typeface="+mn-lt"/>
              </a:rPr>
              <a:t>labelling</a:t>
            </a:r>
            <a:r>
              <a:rPr lang="ko-KR" altLang="en-US" sz="2400" spc="-300">
                <a:ea typeface="+mn-lt"/>
                <a:cs typeface="+mn-lt"/>
              </a:rPr>
              <a:t>  </a:t>
            </a:r>
            <a:r>
              <a:rPr lang="en-US" altLang="en-US" sz="2400" spc="-300">
                <a:ea typeface="+mn-lt"/>
                <a:cs typeface="+mn-lt"/>
              </a:rPr>
              <a:t>(</a:t>
            </a:r>
            <a:r>
              <a:rPr lang="ko-KR" altLang="en-US" sz="2400" spc="-300">
                <a:ea typeface="+mn-lt"/>
                <a:cs typeface="+mn-lt"/>
              </a:rPr>
              <a:t>설명)</a:t>
            </a:r>
            <a:endParaRPr lang="ko-KR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39A79-5B62-DD2A-2EC3-4B03F14846B6}"/>
              </a:ext>
            </a:extLst>
          </p:cNvPr>
          <p:cNvSpPr txBox="1"/>
          <p:nvPr/>
        </p:nvSpPr>
        <p:spPr>
          <a:xfrm>
            <a:off x="5806787" y="2092037"/>
            <a:ext cx="52629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앞서 설명한 </a:t>
            </a:r>
            <a:r>
              <a:rPr lang="ko-KR" altLang="en-US" b="1" err="1">
                <a:solidFill>
                  <a:srgbClr val="418A9D"/>
                </a:solidFill>
              </a:rPr>
              <a:t>pca</a:t>
            </a:r>
            <a:r>
              <a:rPr lang="ko-KR" altLang="en-US" b="1">
                <a:solidFill>
                  <a:srgbClr val="418A9D"/>
                </a:solidFill>
              </a:rPr>
              <a:t> 성분들의 특성</a:t>
            </a:r>
            <a:r>
              <a:rPr lang="ko-KR" altLang="en-US"/>
              <a:t>과, </a:t>
            </a:r>
            <a:r>
              <a:rPr lang="ko-KR" altLang="en-US" b="1">
                <a:solidFill>
                  <a:srgbClr val="418A9D"/>
                </a:solidFill>
              </a:rPr>
              <a:t>군집의 중심점</a:t>
            </a:r>
            <a:r>
              <a:rPr lang="ko-KR" altLang="en-US"/>
              <a:t>을 통해 각 군집의 특성을 분석한다.</a:t>
            </a:r>
          </a:p>
        </p:txBody>
      </p:sp>
      <p:pic>
        <p:nvPicPr>
          <p:cNvPr id="13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56935A2C-41C1-E395-59DC-F7A9FA6993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28" b="213"/>
          <a:stretch/>
        </p:blipFill>
        <p:spPr>
          <a:xfrm>
            <a:off x="1000991" y="2751806"/>
            <a:ext cx="3583160" cy="781218"/>
          </a:xfrm>
          <a:prstGeom prst="rect">
            <a:avLst/>
          </a:prstGeom>
        </p:spPr>
      </p:pic>
      <p:pic>
        <p:nvPicPr>
          <p:cNvPr id="15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D4DD8906-751A-97A4-1472-AD24AF3EE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28" y="3924436"/>
            <a:ext cx="4042063" cy="10699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CF8C85-4204-771D-B8C0-67896A4330B6}"/>
              </a:ext>
            </a:extLst>
          </p:cNvPr>
          <p:cNvSpPr txBox="1"/>
          <p:nvPr/>
        </p:nvSpPr>
        <p:spPr>
          <a:xfrm>
            <a:off x="5806786" y="2975262"/>
            <a:ext cx="4899313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/>
              <a:t>첫번째 군집의 중심점 :</a:t>
            </a:r>
            <a:endParaRPr lang="en-US" altLang="ko-KR" sz="1600" b="1"/>
          </a:p>
          <a:p>
            <a:r>
              <a:rPr lang="ko-KR" altLang="en-US" sz="1200"/>
              <a:t>pc1는 원래 pc1 분포의 최솟값에 가까우며 pc2는 </a:t>
            </a:r>
            <a:r>
              <a:rPr lang="ko-KR" altLang="en-US" sz="1200">
                <a:ea typeface="+mn-lt"/>
                <a:cs typeface="+mn-lt"/>
              </a:rPr>
              <a:t>원래 분포 범위의 </a:t>
            </a:r>
            <a:r>
              <a:rPr lang="ko-KR" sz="1200">
                <a:ea typeface="+mn-lt"/>
                <a:cs typeface="+mn-lt"/>
              </a:rPr>
              <a:t>3rd </a:t>
            </a:r>
            <a:r>
              <a:rPr lang="ko-KR" sz="1200" err="1">
                <a:ea typeface="+mn-lt"/>
                <a:cs typeface="+mn-lt"/>
              </a:rPr>
              <a:t>quartile</a:t>
            </a:r>
            <a:r>
              <a:rPr lang="en-US" altLang="ko-KR" sz="1200">
                <a:ea typeface="+mn-lt"/>
                <a:cs typeface="+mn-lt"/>
              </a:rPr>
              <a:t>(75%)에 </a:t>
            </a:r>
            <a:r>
              <a:rPr lang="en-US" altLang="ko-KR" sz="1200" err="1">
                <a:ea typeface="+mn-lt"/>
                <a:cs typeface="+mn-lt"/>
              </a:rPr>
              <a:t>가깝다</a:t>
            </a:r>
            <a:r>
              <a:rPr lang="en-US" altLang="ko-KR" sz="1200">
                <a:ea typeface="+mn-lt"/>
                <a:cs typeface="+mn-lt"/>
              </a:rPr>
              <a:t>. </a:t>
            </a:r>
            <a:r>
              <a:rPr lang="en-US" altLang="ko-KR" sz="1200" err="1">
                <a:ea typeface="+mn-lt"/>
                <a:cs typeface="+mn-lt"/>
              </a:rPr>
              <a:t>또한</a:t>
            </a:r>
            <a:r>
              <a:rPr lang="en-US" altLang="ko-KR" sz="1200">
                <a:ea typeface="+mn-lt"/>
                <a:cs typeface="+mn-lt"/>
              </a:rPr>
              <a:t> pc3 </a:t>
            </a:r>
            <a:r>
              <a:rPr lang="en-US" altLang="ko-KR" sz="1200" err="1">
                <a:ea typeface="+mn-lt"/>
                <a:cs typeface="+mn-lt"/>
              </a:rPr>
              <a:t>또한</a:t>
            </a:r>
            <a:r>
              <a:rPr lang="en-US" altLang="ko-KR" sz="1200">
                <a:ea typeface="+mn-lt"/>
                <a:cs typeface="+mn-lt"/>
              </a:rPr>
              <a:t> 3rd </a:t>
            </a:r>
            <a:r>
              <a:rPr lang="en-US" altLang="ko-KR" sz="1200" err="1">
                <a:ea typeface="+mn-lt"/>
                <a:cs typeface="+mn-lt"/>
              </a:rPr>
              <a:t>qualitile</a:t>
            </a:r>
            <a:r>
              <a:rPr lang="en-US" altLang="ko-KR" sz="1200">
                <a:ea typeface="+mn-lt"/>
                <a:cs typeface="+mn-lt"/>
              </a:rPr>
              <a:t>(75%)에 </a:t>
            </a:r>
            <a:r>
              <a:rPr lang="en-US" altLang="ko-KR" sz="1200" err="1">
                <a:ea typeface="+mn-lt"/>
                <a:cs typeface="+mn-lt"/>
              </a:rPr>
              <a:t>가까운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en-US" altLang="ko-KR" sz="1200" err="1">
                <a:ea typeface="+mn-lt"/>
                <a:cs typeface="+mn-lt"/>
              </a:rPr>
              <a:t>편이다</a:t>
            </a:r>
            <a:r>
              <a:rPr lang="en-US" altLang="ko-KR" sz="1200">
                <a:ea typeface="+mn-lt"/>
                <a:cs typeface="+mn-lt"/>
              </a:rPr>
              <a:t>. </a:t>
            </a:r>
            <a:endParaRPr lang="en-US" altLang="ko-KR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5B34A0-38E8-8E81-22C7-5BBE866CAB15}"/>
              </a:ext>
            </a:extLst>
          </p:cNvPr>
          <p:cNvSpPr txBox="1"/>
          <p:nvPr/>
        </p:nvSpPr>
        <p:spPr>
          <a:xfrm>
            <a:off x="5802457" y="3932094"/>
            <a:ext cx="5176404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ea typeface="+mn-lt"/>
                <a:cs typeface="+mn-lt"/>
              </a:rPr>
              <a:t>두번째</a:t>
            </a:r>
            <a:r>
              <a:rPr lang="ko-KR" sz="1600" b="1">
                <a:ea typeface="+mn-lt"/>
                <a:cs typeface="+mn-lt"/>
              </a:rPr>
              <a:t> 군집의 중심점 :</a:t>
            </a:r>
            <a:endParaRPr lang="en-US" altLang="ko-KR" sz="1400" b="1">
              <a:ea typeface="+mn-lt"/>
              <a:cs typeface="+mn-lt"/>
            </a:endParaRPr>
          </a:p>
          <a:p>
            <a:r>
              <a:rPr lang="en-US" altLang="ko-KR" sz="1200">
                <a:ea typeface="+mn-lt"/>
                <a:cs typeface="+mn-lt"/>
              </a:rPr>
              <a:t>pc1</a:t>
            </a:r>
            <a:r>
              <a:rPr lang="ko-KR" sz="1200">
                <a:ea typeface="+mn-lt"/>
                <a:cs typeface="+mn-lt"/>
              </a:rPr>
              <a:t>는 원래 pc1 분포의 </a:t>
            </a:r>
            <a:r>
              <a:rPr lang="en-US" altLang="ko-KR" sz="1200">
                <a:ea typeface="+mn-lt"/>
                <a:cs typeface="+mn-lt"/>
              </a:rPr>
              <a:t>1st Qu(25%)</a:t>
            </a:r>
            <a:r>
              <a:rPr lang="ko-KR" sz="1200">
                <a:ea typeface="+mn-lt"/>
                <a:cs typeface="+mn-lt"/>
              </a:rPr>
              <a:t>에 가까우며 pc2는</a:t>
            </a:r>
            <a:r>
              <a:rPr lang="ko-KR" altLang="en-US" sz="1200">
                <a:ea typeface="+mn-lt"/>
                <a:cs typeface="+mn-lt"/>
              </a:rPr>
              <a:t> 평균에 가까우나 평균보다 약간 크다</a:t>
            </a:r>
            <a:r>
              <a:rPr lang="en-US" altLang="ko-KR" sz="1200">
                <a:ea typeface="+mn-lt"/>
                <a:cs typeface="+mn-lt"/>
              </a:rPr>
              <a:t>. </a:t>
            </a:r>
            <a:r>
              <a:rPr lang="ko-KR" altLang="en-US" sz="1200">
                <a:ea typeface="+mn-lt"/>
                <a:cs typeface="+mn-lt"/>
              </a:rPr>
              <a:t>또한</a:t>
            </a:r>
            <a:r>
              <a:rPr lang="en-US" altLang="ko-KR" sz="1200">
                <a:ea typeface="+mn-lt"/>
                <a:cs typeface="+mn-lt"/>
              </a:rPr>
              <a:t> pc3도 </a:t>
            </a:r>
            <a:r>
              <a:rPr lang="en-US" altLang="ko-KR" sz="1200" err="1">
                <a:ea typeface="+mn-lt"/>
                <a:cs typeface="+mn-lt"/>
              </a:rPr>
              <a:t>평균에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en-US" altLang="ko-KR" sz="1200" err="1">
                <a:ea typeface="+mn-lt"/>
                <a:cs typeface="+mn-lt"/>
              </a:rPr>
              <a:t>가까우나</a:t>
            </a:r>
            <a:r>
              <a:rPr lang="en-US" altLang="ko-KR" sz="1200">
                <a:ea typeface="+mn-lt"/>
                <a:cs typeface="+mn-lt"/>
              </a:rPr>
              <a:t> </a:t>
            </a:r>
            <a:r>
              <a:rPr lang="en-US" altLang="ko-KR" sz="1200" err="1">
                <a:ea typeface="+mn-lt"/>
                <a:cs typeface="+mn-lt"/>
              </a:rPr>
              <a:t>평균보다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en-US" altLang="ko-KR" sz="1200" err="1">
                <a:ea typeface="+mn-lt"/>
                <a:cs typeface="+mn-lt"/>
              </a:rPr>
              <a:t>약간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en-US" altLang="ko-KR" sz="1200" err="1">
                <a:ea typeface="+mn-lt"/>
                <a:cs typeface="+mn-lt"/>
              </a:rPr>
              <a:t>작고</a:t>
            </a:r>
            <a:r>
              <a:rPr lang="en-US" altLang="ko-KR" sz="1200">
                <a:ea typeface="+mn-lt"/>
                <a:cs typeface="+mn-lt"/>
              </a:rPr>
              <a:t>, </a:t>
            </a:r>
            <a:r>
              <a:rPr lang="en-US" altLang="ko-KR" sz="1200" err="1">
                <a:ea typeface="+mn-lt"/>
                <a:cs typeface="+mn-lt"/>
              </a:rPr>
              <a:t>중앙값보다도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en-US" altLang="ko-KR" sz="1200" err="1">
                <a:ea typeface="+mn-lt"/>
                <a:cs typeface="+mn-lt"/>
              </a:rPr>
              <a:t>작다</a:t>
            </a:r>
            <a:r>
              <a:rPr lang="en-US" altLang="ko-KR" sz="1200">
                <a:ea typeface="+mn-lt"/>
                <a:cs typeface="+mn-lt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3099C2-DCF2-25BB-4617-0C396F7BC1E6}"/>
              </a:ext>
            </a:extLst>
          </p:cNvPr>
          <p:cNvSpPr txBox="1"/>
          <p:nvPr/>
        </p:nvSpPr>
        <p:spPr>
          <a:xfrm>
            <a:off x="5802456" y="4979844"/>
            <a:ext cx="517640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ea typeface="+mn-lt"/>
                <a:cs typeface="+mn-lt"/>
              </a:rPr>
              <a:t>세번째</a:t>
            </a:r>
            <a:r>
              <a:rPr lang="ko-KR" sz="1600" b="1">
                <a:ea typeface="+mn-lt"/>
                <a:cs typeface="+mn-lt"/>
              </a:rPr>
              <a:t> 군집의 중심점 </a:t>
            </a:r>
            <a:r>
              <a:rPr lang="en-US" altLang="ko-KR" sz="1600" b="1">
                <a:ea typeface="+mn-lt"/>
                <a:cs typeface="+mn-lt"/>
              </a:rPr>
              <a:t>:</a:t>
            </a:r>
          </a:p>
          <a:p>
            <a:r>
              <a:rPr lang="en-US" altLang="ko-KR" sz="1200"/>
              <a:t>Pc1는 </a:t>
            </a:r>
            <a:r>
              <a:rPr lang="en-US" altLang="ko-KR" sz="1200" err="1"/>
              <a:t>원래</a:t>
            </a:r>
            <a:r>
              <a:rPr lang="en-US" altLang="ko-KR" sz="1200"/>
              <a:t> pc1 </a:t>
            </a:r>
            <a:r>
              <a:rPr lang="en-US" altLang="ko-KR" sz="1200" err="1"/>
              <a:t>분포의</a:t>
            </a:r>
            <a:r>
              <a:rPr lang="en-US" altLang="ko-KR" sz="1200"/>
              <a:t> 75%에 </a:t>
            </a:r>
            <a:r>
              <a:rPr lang="en-US" altLang="ko-KR" sz="1200" err="1"/>
              <a:t>가까우며</a:t>
            </a:r>
            <a:r>
              <a:rPr lang="en-US" altLang="ko-KR" sz="1200"/>
              <a:t>, pc2는 </a:t>
            </a:r>
            <a:r>
              <a:rPr lang="en-US" altLang="ko-KR" sz="1200" err="1"/>
              <a:t>평균보다</a:t>
            </a:r>
            <a:r>
              <a:rPr lang="en-US" altLang="ko-KR" sz="1200"/>
              <a:t> </a:t>
            </a:r>
            <a:r>
              <a:rPr lang="en-US" altLang="ko-KR" sz="1200" err="1"/>
              <a:t>약간</a:t>
            </a:r>
            <a:r>
              <a:rPr lang="en-US" altLang="ko-KR" sz="1200"/>
              <a:t> </a:t>
            </a:r>
            <a:r>
              <a:rPr lang="en-US" altLang="ko-KR" sz="1200" err="1"/>
              <a:t>아래다</a:t>
            </a:r>
            <a:r>
              <a:rPr lang="en-US" altLang="ko-KR" sz="1200"/>
              <a:t>. Pc3 </a:t>
            </a:r>
            <a:r>
              <a:rPr lang="en-US" altLang="ko-KR" sz="1200" err="1"/>
              <a:t>또한</a:t>
            </a:r>
            <a:r>
              <a:rPr lang="en-US" altLang="ko-KR" sz="1200"/>
              <a:t> </a:t>
            </a:r>
            <a:r>
              <a:rPr lang="en-US" altLang="ko-KR" sz="1200" err="1"/>
              <a:t>평균에</a:t>
            </a:r>
            <a:r>
              <a:rPr lang="en-US" altLang="ko-KR" sz="1200"/>
              <a:t> </a:t>
            </a:r>
            <a:r>
              <a:rPr lang="en-US" altLang="ko-KR" sz="1200" err="1"/>
              <a:t>아주</a:t>
            </a:r>
            <a:r>
              <a:rPr lang="en-US" altLang="ko-KR" sz="1200"/>
              <a:t> </a:t>
            </a:r>
            <a:r>
              <a:rPr lang="en-US" altLang="ko-KR" sz="1200" err="1"/>
              <a:t>가까우며</a:t>
            </a:r>
            <a:r>
              <a:rPr lang="en-US" altLang="ko-KR" sz="1200"/>
              <a:t> </a:t>
            </a:r>
            <a:r>
              <a:rPr lang="en-US" altLang="ko-KR" sz="1200" err="1"/>
              <a:t>평균보다</a:t>
            </a:r>
            <a:r>
              <a:rPr lang="en-US" altLang="ko-KR" sz="1200"/>
              <a:t> </a:t>
            </a:r>
            <a:r>
              <a:rPr lang="en-US" altLang="ko-KR" sz="1200" err="1"/>
              <a:t>약간</a:t>
            </a:r>
            <a:r>
              <a:rPr lang="en-US" altLang="ko-KR" sz="1200"/>
              <a:t> </a:t>
            </a:r>
            <a:r>
              <a:rPr lang="en-US" altLang="ko-KR" sz="1200" err="1"/>
              <a:t>작다</a:t>
            </a:r>
            <a:r>
              <a:rPr lang="en-US" altLang="ko-KR" sz="1200"/>
              <a:t>.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405060-57C1-1B39-6143-87E1FD3AAD53}"/>
              </a:ext>
            </a:extLst>
          </p:cNvPr>
          <p:cNvSpPr txBox="1"/>
          <p:nvPr/>
        </p:nvSpPr>
        <p:spPr>
          <a:xfrm>
            <a:off x="1035627" y="3624695"/>
            <a:ext cx="16694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b="1">
                <a:ea typeface="+mn-lt"/>
                <a:cs typeface="+mn-lt"/>
              </a:rPr>
              <a:t>→ </a:t>
            </a:r>
            <a:r>
              <a:rPr lang="ko-KR" altLang="en-US" sz="1400" b="1"/>
              <a:t>군집의 중심점</a:t>
            </a:r>
            <a:endParaRPr lang="ko-KR" sz="14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13B87B-5255-4673-B1B3-6784AC2C8FF5}"/>
              </a:ext>
            </a:extLst>
          </p:cNvPr>
          <p:cNvSpPr txBox="1"/>
          <p:nvPr/>
        </p:nvSpPr>
        <p:spPr>
          <a:xfrm>
            <a:off x="1000990" y="5062104"/>
            <a:ext cx="28384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b="1">
                <a:ea typeface="+mn-lt"/>
                <a:cs typeface="+mn-lt"/>
              </a:rPr>
              <a:t>→ 성분의</a:t>
            </a:r>
            <a:r>
              <a:rPr lang="ko-KR" altLang="en-US" sz="1400" b="1">
                <a:ea typeface="+mn-lt"/>
                <a:cs typeface="+mn-lt"/>
              </a:rPr>
              <a:t> 분포 범위</a:t>
            </a:r>
            <a:endParaRPr lang="ko-KR" altLang="en-US" sz="1400" b="1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0626F9E-77EA-03A5-8B16-E02D220BB6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87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8864">
        <p159:morph option="byObject"/>
      </p:transition>
    </mc:Choice>
    <mc:Fallback xmlns="">
      <p:transition spd="slow" advTm="28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3098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  <a:ea typeface="+mn-lt"/>
                <a:cs typeface="+mn-lt"/>
              </a:rPr>
              <a:t>K-means </a:t>
            </a:r>
            <a:r>
              <a:rPr lang="ko-KR" altLang="en-US" sz="3600" spc="-300">
                <a:solidFill>
                  <a:schemeClr val="bg1"/>
                </a:solidFill>
                <a:ea typeface="+mn-lt"/>
                <a:cs typeface="+mn-lt"/>
              </a:rPr>
              <a:t>군집화</a:t>
            </a:r>
            <a:endParaRPr lang="ko-KR" sz="3600" spc="-300">
              <a:solidFill>
                <a:schemeClr val="bg1"/>
              </a:solidFill>
              <a:ea typeface="+mn-lt"/>
              <a:cs typeface="+mn-lt"/>
            </a:endParaRPr>
          </a:p>
          <a:p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92138"/>
            <a:ext cx="2491388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500">
                <a:solidFill>
                  <a:schemeClr val="bg1"/>
                </a:solidFill>
              </a:rPr>
              <a:t>K-</a:t>
            </a:r>
            <a:r>
              <a:rPr lang="ko-KR" altLang="en-US" sz="1500" err="1">
                <a:solidFill>
                  <a:schemeClr val="bg1"/>
                </a:solidFill>
              </a:rPr>
              <a:t>means</a:t>
            </a:r>
            <a:r>
              <a:rPr lang="ko-KR" altLang="en-US" sz="1500">
                <a:solidFill>
                  <a:schemeClr val="bg1"/>
                </a:solidFill>
              </a:rPr>
              <a:t> 군집화 군집 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419531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spc="-300">
                <a:ea typeface="+mn-lt"/>
                <a:cs typeface="+mn-lt"/>
              </a:rPr>
              <a:t>D</a:t>
            </a:r>
            <a:r>
              <a:rPr lang="ko-KR" sz="2400" spc="-300">
                <a:ea typeface="+mn-lt"/>
                <a:cs typeface="+mn-lt"/>
              </a:rPr>
              <a:t>. </a:t>
            </a:r>
            <a:r>
              <a:rPr lang="ko-KR" altLang="en-US" sz="2400" spc="-300">
                <a:ea typeface="+mn-lt"/>
                <a:cs typeface="+mn-lt"/>
              </a:rPr>
              <a:t>각 군집에 대하여 </a:t>
            </a:r>
            <a:r>
              <a:rPr lang="en-US" altLang="ko-KR" sz="2400" spc="-300">
                <a:ea typeface="+mn-lt"/>
                <a:cs typeface="+mn-lt"/>
              </a:rPr>
              <a:t>labelling</a:t>
            </a:r>
            <a:r>
              <a:rPr lang="ko-KR" altLang="en-US" sz="2400" spc="-300">
                <a:ea typeface="+mn-lt"/>
                <a:cs typeface="+mn-lt"/>
              </a:rPr>
              <a:t>  </a:t>
            </a:r>
            <a:r>
              <a:rPr lang="en-US" altLang="en-US" sz="2400" spc="-300">
                <a:ea typeface="+mn-lt"/>
                <a:cs typeface="+mn-lt"/>
              </a:rPr>
              <a:t>(</a:t>
            </a:r>
            <a:r>
              <a:rPr lang="ko-KR" altLang="en-US" sz="2400" spc="-300">
                <a:ea typeface="+mn-lt"/>
                <a:cs typeface="+mn-lt"/>
              </a:rPr>
              <a:t>설명)</a:t>
            </a:r>
            <a:endParaRPr lang="ko-KR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34D0E4-F6E6-BE49-9308-E478A45D485F}"/>
              </a:ext>
            </a:extLst>
          </p:cNvPr>
          <p:cNvSpPr txBox="1"/>
          <p:nvPr/>
        </p:nvSpPr>
        <p:spPr>
          <a:xfrm>
            <a:off x="588240" y="2961328"/>
            <a:ext cx="503776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rgbClr val="002060"/>
                </a:solidFill>
              </a:rPr>
              <a:t>PC1</a:t>
            </a:r>
            <a:endParaRPr lang="ko-KR" sz="1600"/>
          </a:p>
          <a:p>
            <a:r>
              <a:rPr lang="ko-KR" altLang="en-US" sz="1400" b="1">
                <a:solidFill>
                  <a:srgbClr val="418A9D"/>
                </a:solidFill>
              </a:rPr>
              <a:t>생활권(위치) 관련 값에 음의 값</a:t>
            </a:r>
            <a:r>
              <a:rPr lang="ko-KR" altLang="en-US" sz="1400"/>
              <a:t>을 갖는 성분</a:t>
            </a:r>
            <a:endParaRPr lang="ko-KR" sz="1400"/>
          </a:p>
          <a:p>
            <a:r>
              <a:rPr lang="ko-KR" altLang="en-US" sz="1600" b="1">
                <a:solidFill>
                  <a:srgbClr val="002060"/>
                </a:solidFill>
              </a:rPr>
              <a:t>PC2 </a:t>
            </a:r>
          </a:p>
          <a:p>
            <a:r>
              <a:rPr lang="ko-KR" altLang="en-US" sz="1400" b="1">
                <a:solidFill>
                  <a:srgbClr val="418A9D"/>
                </a:solidFill>
              </a:rPr>
              <a:t>상권 종류와 직접적으로 관련된 변수에 강한 양의 계수</a:t>
            </a:r>
            <a:r>
              <a:rPr lang="ko-KR" altLang="en-US" sz="1400"/>
              <a:t>를 갖는 성분</a:t>
            </a:r>
            <a:endParaRPr lang="ko-KR" sz="1400"/>
          </a:p>
          <a:p>
            <a:r>
              <a:rPr lang="ko-KR" altLang="en-US" sz="1600" b="1">
                <a:solidFill>
                  <a:srgbClr val="002060"/>
                </a:solidFill>
              </a:rPr>
              <a:t>PC3</a:t>
            </a:r>
          </a:p>
          <a:p>
            <a:r>
              <a:rPr lang="ko-KR" altLang="en-US" sz="1400" b="1">
                <a:solidFill>
                  <a:srgbClr val="418A9D"/>
                </a:solidFill>
              </a:rPr>
              <a:t>상업-경제권 관련 변수와 양의 계수</a:t>
            </a:r>
            <a:r>
              <a:rPr lang="ko-KR" altLang="en-US" sz="1400"/>
              <a:t>를 갖는 성분</a:t>
            </a:r>
            <a:endParaRPr lang="ko-KR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39A79-5B62-DD2A-2EC3-4B03F14846B6}"/>
              </a:ext>
            </a:extLst>
          </p:cNvPr>
          <p:cNvSpPr txBox="1"/>
          <p:nvPr/>
        </p:nvSpPr>
        <p:spPr>
          <a:xfrm>
            <a:off x="5806787" y="2152650"/>
            <a:ext cx="52629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앞서 설명한 </a:t>
            </a:r>
            <a:r>
              <a:rPr lang="ko-KR" altLang="en-US" b="1" err="1">
                <a:solidFill>
                  <a:srgbClr val="418A9D"/>
                </a:solidFill>
              </a:rPr>
              <a:t>pca</a:t>
            </a:r>
            <a:r>
              <a:rPr lang="ko-KR" altLang="en-US" b="1">
                <a:solidFill>
                  <a:srgbClr val="418A9D"/>
                </a:solidFill>
              </a:rPr>
              <a:t> 성분들의 특성</a:t>
            </a:r>
            <a:r>
              <a:rPr lang="ko-KR" altLang="en-US"/>
              <a:t>과, </a:t>
            </a:r>
            <a:r>
              <a:rPr lang="ko-KR" altLang="en-US" b="1">
                <a:solidFill>
                  <a:srgbClr val="418A9D"/>
                </a:solidFill>
              </a:rPr>
              <a:t>군집의 중심점</a:t>
            </a:r>
            <a:r>
              <a:rPr lang="ko-KR" altLang="en-US"/>
              <a:t>을 통해 각 군집의 특성을 분석한다.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CF8C85-4204-771D-B8C0-67896A4330B6}"/>
              </a:ext>
            </a:extLst>
          </p:cNvPr>
          <p:cNvSpPr txBox="1"/>
          <p:nvPr/>
        </p:nvSpPr>
        <p:spPr>
          <a:xfrm>
            <a:off x="5806786" y="3191739"/>
            <a:ext cx="48993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/>
              <a:t>첫번째 군집의 중심점 :</a:t>
            </a:r>
            <a:endParaRPr lang="en-US" altLang="ko-KR" sz="1600" b="1"/>
          </a:p>
          <a:p>
            <a:r>
              <a:rPr lang="ko-KR" altLang="en-US" sz="1200" i="1"/>
              <a:t>생활권 소외지수가 아주 낮으며, 상권 지수가 높다. 또한 상업-경제권 지수가 높다.</a:t>
            </a:r>
            <a:r>
              <a:rPr lang="en-US" altLang="ko-KR" sz="1100" i="1">
                <a:ea typeface="+mn-lt"/>
                <a:cs typeface="+mn-lt"/>
              </a:rPr>
              <a:t> </a:t>
            </a:r>
            <a:endParaRPr lang="en-US" altLang="ko-KR" sz="1200" i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5B34A0-38E8-8E81-22C7-5BBE866CAB15}"/>
              </a:ext>
            </a:extLst>
          </p:cNvPr>
          <p:cNvSpPr txBox="1"/>
          <p:nvPr/>
        </p:nvSpPr>
        <p:spPr>
          <a:xfrm>
            <a:off x="5845752" y="4053322"/>
            <a:ext cx="517640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ea typeface="+mn-lt"/>
                <a:cs typeface="+mn-lt"/>
              </a:rPr>
              <a:t>두번째</a:t>
            </a:r>
            <a:r>
              <a:rPr lang="ko-KR" sz="1600" b="1">
                <a:ea typeface="+mn-lt"/>
                <a:cs typeface="+mn-lt"/>
              </a:rPr>
              <a:t> 군집의 중심점 :</a:t>
            </a:r>
            <a:endParaRPr lang="en-US" altLang="ko-KR" sz="1400" b="1">
              <a:ea typeface="+mn-lt"/>
              <a:cs typeface="+mn-lt"/>
            </a:endParaRPr>
          </a:p>
          <a:p>
            <a:r>
              <a:rPr lang="ko-KR" sz="1200" i="1">
                <a:ea typeface="+mn-lt"/>
                <a:cs typeface="+mn-lt"/>
              </a:rPr>
              <a:t>생활권 </a:t>
            </a:r>
            <a:r>
              <a:rPr lang="ko-KR" altLang="en-US" sz="1200" i="1">
                <a:ea typeface="+mn-lt"/>
                <a:cs typeface="+mn-lt"/>
              </a:rPr>
              <a:t>소외지수가 낮으며, 상권 지수는 보통이다. 상업-경제권 지수도 보통이다.</a:t>
            </a:r>
            <a:endParaRPr lang="en-US" altLang="ko-KR" sz="1200">
              <a:ea typeface="+mn-lt"/>
              <a:cs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3099C2-DCF2-25BB-4617-0C396F7BC1E6}"/>
              </a:ext>
            </a:extLst>
          </p:cNvPr>
          <p:cNvSpPr txBox="1"/>
          <p:nvPr/>
        </p:nvSpPr>
        <p:spPr>
          <a:xfrm>
            <a:off x="5845751" y="4901912"/>
            <a:ext cx="517640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ea typeface="+mn-lt"/>
                <a:cs typeface="+mn-lt"/>
              </a:rPr>
              <a:t>세번째</a:t>
            </a:r>
            <a:r>
              <a:rPr lang="ko-KR" sz="1600" b="1">
                <a:ea typeface="+mn-lt"/>
                <a:cs typeface="+mn-lt"/>
              </a:rPr>
              <a:t> 군집의 중심점 </a:t>
            </a:r>
            <a:r>
              <a:rPr lang="en-US" altLang="ko-KR" sz="1600" b="1">
                <a:ea typeface="+mn-lt"/>
                <a:cs typeface="+mn-lt"/>
              </a:rPr>
              <a:t>:</a:t>
            </a:r>
          </a:p>
          <a:p>
            <a:r>
              <a:rPr lang="en-US" altLang="ko-KR" sz="1200" i="1" err="1"/>
              <a:t>생활권</a:t>
            </a:r>
            <a:r>
              <a:rPr lang="en-US" altLang="ko-KR" sz="1200" i="1"/>
              <a:t> </a:t>
            </a:r>
            <a:r>
              <a:rPr lang="en-US" altLang="ko-KR" sz="1200" i="1" err="1"/>
              <a:t>소외지수가</a:t>
            </a:r>
            <a:r>
              <a:rPr lang="en-US" altLang="ko-KR" sz="1200" i="1"/>
              <a:t> </a:t>
            </a:r>
            <a:r>
              <a:rPr lang="en-US" altLang="ko-KR" sz="1200" i="1" err="1"/>
              <a:t>높으며</a:t>
            </a:r>
            <a:r>
              <a:rPr lang="en-US" altLang="ko-KR" sz="1200" i="1"/>
              <a:t>, </a:t>
            </a:r>
            <a:r>
              <a:rPr lang="en-US" altLang="ko-KR" sz="1200" i="1" err="1"/>
              <a:t>상권</a:t>
            </a:r>
            <a:r>
              <a:rPr lang="en-US" altLang="ko-KR" sz="1200" i="1"/>
              <a:t> </a:t>
            </a:r>
            <a:r>
              <a:rPr lang="en-US" altLang="ko-KR" sz="1200" i="1" err="1"/>
              <a:t>지수는</a:t>
            </a:r>
            <a:r>
              <a:rPr lang="en-US" altLang="ko-KR" sz="1200" i="1"/>
              <a:t> </a:t>
            </a:r>
            <a:r>
              <a:rPr lang="en-US" altLang="ko-KR" sz="1200" i="1" err="1"/>
              <a:t>보통이다</a:t>
            </a:r>
            <a:r>
              <a:rPr lang="en-US" altLang="ko-KR" sz="1200" i="1"/>
              <a:t>. </a:t>
            </a:r>
            <a:r>
              <a:rPr lang="en-US" altLang="ko-KR" sz="1200" i="1" err="1"/>
              <a:t>상업-경제권</a:t>
            </a:r>
            <a:r>
              <a:rPr lang="en-US" altLang="ko-KR" sz="1200" i="1"/>
              <a:t> </a:t>
            </a:r>
            <a:r>
              <a:rPr lang="en-US" altLang="ko-KR" sz="1200" i="1" err="1"/>
              <a:t>지수도</a:t>
            </a:r>
            <a:r>
              <a:rPr lang="en-US" altLang="ko-KR" sz="1200" i="1"/>
              <a:t> </a:t>
            </a:r>
            <a:r>
              <a:rPr lang="en-US" altLang="ko-KR" sz="1200" i="1" err="1"/>
              <a:t>보통이다</a:t>
            </a:r>
            <a:r>
              <a:rPr lang="en-US" altLang="ko-KR" sz="1200" i="1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977306-5595-79EB-F77E-355BB5950610}"/>
              </a:ext>
            </a:extLst>
          </p:cNvPr>
          <p:cNvSpPr txBox="1"/>
          <p:nvPr/>
        </p:nvSpPr>
        <p:spPr>
          <a:xfrm>
            <a:off x="723900" y="4845627"/>
            <a:ext cx="43624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PC1를 생활권 소외지수, PC2를 상권 지수, PC3를 상업-경제권 지수라고 편의상 이름 붙였다.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BF7D9BBF-F400-584E-4E90-4D83589BAF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9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6896">
        <p159:morph option="byObject"/>
      </p:transition>
    </mc:Choice>
    <mc:Fallback xmlns="">
      <p:transition spd="slow" advTm="168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3098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  <a:ea typeface="+mn-lt"/>
                <a:cs typeface="+mn-lt"/>
              </a:rPr>
              <a:t>K-means </a:t>
            </a:r>
            <a:r>
              <a:rPr lang="ko-KR" altLang="en-US" sz="3600" spc="-300">
                <a:solidFill>
                  <a:schemeClr val="bg1"/>
                </a:solidFill>
                <a:ea typeface="+mn-lt"/>
                <a:cs typeface="+mn-lt"/>
              </a:rPr>
              <a:t>군집화</a:t>
            </a:r>
            <a:endParaRPr lang="ko-KR" sz="3600" spc="-300">
              <a:solidFill>
                <a:schemeClr val="bg1"/>
              </a:solidFill>
              <a:ea typeface="+mn-lt"/>
              <a:cs typeface="+mn-lt"/>
            </a:endParaRPr>
          </a:p>
          <a:p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92138"/>
            <a:ext cx="2491388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500">
                <a:solidFill>
                  <a:schemeClr val="bg1"/>
                </a:solidFill>
              </a:rPr>
              <a:t>K-</a:t>
            </a:r>
            <a:r>
              <a:rPr lang="ko-KR" altLang="en-US" sz="1500" err="1">
                <a:solidFill>
                  <a:schemeClr val="bg1"/>
                </a:solidFill>
              </a:rPr>
              <a:t>means</a:t>
            </a:r>
            <a:r>
              <a:rPr lang="ko-KR" altLang="en-US" sz="1500">
                <a:solidFill>
                  <a:schemeClr val="bg1"/>
                </a:solidFill>
              </a:rPr>
              <a:t> 군집화 군집 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419531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spc="-300">
                <a:ea typeface="+mn-lt"/>
                <a:cs typeface="+mn-lt"/>
              </a:rPr>
              <a:t>D</a:t>
            </a:r>
            <a:r>
              <a:rPr lang="ko-KR" sz="2400" spc="-300">
                <a:ea typeface="+mn-lt"/>
                <a:cs typeface="+mn-lt"/>
              </a:rPr>
              <a:t>. </a:t>
            </a:r>
            <a:r>
              <a:rPr lang="ko-KR" altLang="en-US" sz="2400" spc="-300">
                <a:ea typeface="+mn-lt"/>
                <a:cs typeface="+mn-lt"/>
              </a:rPr>
              <a:t>각 군집에 대하여 </a:t>
            </a:r>
            <a:r>
              <a:rPr lang="en-US" altLang="ko-KR" sz="2400" spc="-300">
                <a:ea typeface="+mn-lt"/>
                <a:cs typeface="+mn-lt"/>
              </a:rPr>
              <a:t>labelling</a:t>
            </a:r>
            <a:r>
              <a:rPr lang="ko-KR" altLang="en-US" sz="2400" spc="-300">
                <a:ea typeface="+mn-lt"/>
                <a:cs typeface="+mn-lt"/>
              </a:rPr>
              <a:t>  </a:t>
            </a:r>
            <a:r>
              <a:rPr lang="en-US" altLang="en-US" sz="2400" spc="-300">
                <a:ea typeface="+mn-lt"/>
                <a:cs typeface="+mn-lt"/>
              </a:rPr>
              <a:t>(</a:t>
            </a:r>
            <a:r>
              <a:rPr lang="ko-KR" altLang="en-US" sz="2400" spc="-300">
                <a:ea typeface="+mn-lt"/>
                <a:cs typeface="+mn-lt"/>
              </a:rPr>
              <a:t>설명)</a:t>
            </a:r>
            <a:endParaRPr lang="ko-KR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39A79-5B62-DD2A-2EC3-4B03F14846B6}"/>
              </a:ext>
            </a:extLst>
          </p:cNvPr>
          <p:cNvSpPr txBox="1"/>
          <p:nvPr/>
        </p:nvSpPr>
        <p:spPr>
          <a:xfrm>
            <a:off x="550718" y="2343150"/>
            <a:ext cx="52629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앞서 설명한 </a:t>
            </a:r>
            <a:r>
              <a:rPr lang="ko-KR" altLang="en-US" b="1" err="1">
                <a:solidFill>
                  <a:srgbClr val="418A9D"/>
                </a:solidFill>
              </a:rPr>
              <a:t>pca</a:t>
            </a:r>
            <a:r>
              <a:rPr lang="ko-KR" altLang="en-US" b="1">
                <a:solidFill>
                  <a:srgbClr val="418A9D"/>
                </a:solidFill>
              </a:rPr>
              <a:t> 성분들의 특성</a:t>
            </a:r>
            <a:r>
              <a:rPr lang="ko-KR" altLang="en-US"/>
              <a:t>과, </a:t>
            </a:r>
            <a:r>
              <a:rPr lang="ko-KR" altLang="en-US" b="1">
                <a:solidFill>
                  <a:srgbClr val="418A9D"/>
                </a:solidFill>
              </a:rPr>
              <a:t>군집의 중심점</a:t>
            </a:r>
            <a:r>
              <a:rPr lang="ko-KR" altLang="en-US"/>
              <a:t>을 통해 각 군집의 특성을 분석한다.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CF8C85-4204-771D-B8C0-67896A4330B6}"/>
              </a:ext>
            </a:extLst>
          </p:cNvPr>
          <p:cNvSpPr txBox="1"/>
          <p:nvPr/>
        </p:nvSpPr>
        <p:spPr>
          <a:xfrm>
            <a:off x="550717" y="3382239"/>
            <a:ext cx="48993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/>
              <a:t>첫번째 군집의 중심점 :</a:t>
            </a:r>
            <a:endParaRPr lang="en-US" altLang="ko-KR" sz="1600" b="1"/>
          </a:p>
          <a:p>
            <a:r>
              <a:rPr lang="ko-KR" altLang="en-US" sz="1200" i="1"/>
              <a:t>생활권 소외지수가 아주 낮으며, 상권 지수가 높다. 또한 상업-경제권 지수가 높다.</a:t>
            </a:r>
            <a:r>
              <a:rPr lang="en-US" altLang="ko-KR" sz="1100" i="1">
                <a:ea typeface="+mn-lt"/>
                <a:cs typeface="+mn-lt"/>
              </a:rPr>
              <a:t> </a:t>
            </a:r>
            <a:endParaRPr lang="en-US" altLang="ko-KR" sz="1200" i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5B34A0-38E8-8E81-22C7-5BBE866CAB15}"/>
              </a:ext>
            </a:extLst>
          </p:cNvPr>
          <p:cNvSpPr txBox="1"/>
          <p:nvPr/>
        </p:nvSpPr>
        <p:spPr>
          <a:xfrm>
            <a:off x="589683" y="4243822"/>
            <a:ext cx="517640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ea typeface="+mn-lt"/>
                <a:cs typeface="+mn-lt"/>
              </a:rPr>
              <a:t>두번째</a:t>
            </a:r>
            <a:r>
              <a:rPr lang="ko-KR" sz="1600" b="1">
                <a:ea typeface="+mn-lt"/>
                <a:cs typeface="+mn-lt"/>
              </a:rPr>
              <a:t> 군집의 중심점 :</a:t>
            </a:r>
            <a:endParaRPr lang="en-US" altLang="ko-KR" sz="1400" b="1">
              <a:ea typeface="+mn-lt"/>
              <a:cs typeface="+mn-lt"/>
            </a:endParaRPr>
          </a:p>
          <a:p>
            <a:r>
              <a:rPr lang="ko-KR" sz="1200" i="1">
                <a:ea typeface="+mn-lt"/>
                <a:cs typeface="+mn-lt"/>
              </a:rPr>
              <a:t>생활권 </a:t>
            </a:r>
            <a:r>
              <a:rPr lang="ko-KR" altLang="en-US" sz="1200" i="1">
                <a:ea typeface="+mn-lt"/>
                <a:cs typeface="+mn-lt"/>
              </a:rPr>
              <a:t>소외지수가 낮으며, 상권 지수는 보통이다. 상업-경제권 지수도 보통이다.</a:t>
            </a:r>
            <a:endParaRPr lang="en-US" altLang="ko-KR" sz="1200">
              <a:ea typeface="+mn-lt"/>
              <a:cs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3099C2-DCF2-25BB-4617-0C396F7BC1E6}"/>
              </a:ext>
            </a:extLst>
          </p:cNvPr>
          <p:cNvSpPr txBox="1"/>
          <p:nvPr/>
        </p:nvSpPr>
        <p:spPr>
          <a:xfrm>
            <a:off x="589682" y="5092412"/>
            <a:ext cx="517640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ea typeface="+mn-lt"/>
                <a:cs typeface="+mn-lt"/>
              </a:rPr>
              <a:t>세번째</a:t>
            </a:r>
            <a:r>
              <a:rPr lang="ko-KR" sz="1600" b="1">
                <a:ea typeface="+mn-lt"/>
                <a:cs typeface="+mn-lt"/>
              </a:rPr>
              <a:t> 군집의 중심점 </a:t>
            </a:r>
            <a:r>
              <a:rPr lang="en-US" altLang="ko-KR" sz="1600" b="1">
                <a:ea typeface="+mn-lt"/>
                <a:cs typeface="+mn-lt"/>
              </a:rPr>
              <a:t>:</a:t>
            </a:r>
          </a:p>
          <a:p>
            <a:r>
              <a:rPr lang="en-US" altLang="ko-KR" sz="1200" i="1" err="1"/>
              <a:t>생활권</a:t>
            </a:r>
            <a:r>
              <a:rPr lang="en-US" altLang="ko-KR" sz="1200" i="1"/>
              <a:t> </a:t>
            </a:r>
            <a:r>
              <a:rPr lang="en-US" altLang="ko-KR" sz="1200" i="1" err="1"/>
              <a:t>소외지수가</a:t>
            </a:r>
            <a:r>
              <a:rPr lang="en-US" altLang="ko-KR" sz="1200" i="1"/>
              <a:t> </a:t>
            </a:r>
            <a:r>
              <a:rPr lang="en-US" altLang="ko-KR" sz="1200" i="1" err="1"/>
              <a:t>높으며</a:t>
            </a:r>
            <a:r>
              <a:rPr lang="en-US" altLang="ko-KR" sz="1200" i="1"/>
              <a:t>, </a:t>
            </a:r>
            <a:r>
              <a:rPr lang="en-US" altLang="ko-KR" sz="1200" i="1" err="1"/>
              <a:t>상권</a:t>
            </a:r>
            <a:r>
              <a:rPr lang="en-US" altLang="ko-KR" sz="1200" i="1"/>
              <a:t> </a:t>
            </a:r>
            <a:r>
              <a:rPr lang="en-US" altLang="ko-KR" sz="1200" i="1" err="1"/>
              <a:t>지수는</a:t>
            </a:r>
            <a:r>
              <a:rPr lang="en-US" altLang="ko-KR" sz="1200" i="1"/>
              <a:t> </a:t>
            </a:r>
            <a:r>
              <a:rPr lang="en-US" altLang="ko-KR" sz="1200" i="1" err="1"/>
              <a:t>보통이다</a:t>
            </a:r>
            <a:r>
              <a:rPr lang="en-US" altLang="ko-KR" sz="1200" i="1"/>
              <a:t>. </a:t>
            </a:r>
            <a:r>
              <a:rPr lang="en-US" altLang="ko-KR" sz="1200" i="1" err="1"/>
              <a:t>상업-경제권</a:t>
            </a:r>
            <a:r>
              <a:rPr lang="en-US" altLang="ko-KR" sz="1200" i="1"/>
              <a:t> </a:t>
            </a:r>
            <a:r>
              <a:rPr lang="en-US" altLang="ko-KR" sz="1200" i="1" err="1"/>
              <a:t>지수도</a:t>
            </a:r>
            <a:r>
              <a:rPr lang="en-US" altLang="ko-KR" sz="1200" i="1"/>
              <a:t> </a:t>
            </a:r>
            <a:r>
              <a:rPr lang="en-US" altLang="ko-KR" sz="1200" i="1" err="1"/>
              <a:t>보통이다</a:t>
            </a:r>
            <a:r>
              <a:rPr lang="en-US" altLang="ko-KR" sz="1200" i="1"/>
              <a:t>.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606A935-CD29-D022-6D16-860ECE31B909}"/>
              </a:ext>
            </a:extLst>
          </p:cNvPr>
          <p:cNvSpPr/>
          <p:nvPr/>
        </p:nvSpPr>
        <p:spPr>
          <a:xfrm>
            <a:off x="6025963" y="3586149"/>
            <a:ext cx="490484" cy="490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631C30-B474-D259-2108-4648A8F9644F}"/>
              </a:ext>
            </a:extLst>
          </p:cNvPr>
          <p:cNvSpPr txBox="1"/>
          <p:nvPr/>
        </p:nvSpPr>
        <p:spPr>
          <a:xfrm>
            <a:off x="6845879" y="2247901"/>
            <a:ext cx="4544289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/>
              <a:t>성남시의 상권은 크게 3가지로 나뉜다.</a:t>
            </a:r>
          </a:p>
          <a:p>
            <a:endParaRPr lang="ko-KR" altLang="en-US" sz="1600"/>
          </a:p>
          <a:p>
            <a:pPr marL="342900" indent="-342900">
              <a:buAutoNum type="arabicPeriod"/>
            </a:pPr>
            <a:r>
              <a:rPr lang="ko-KR" altLang="en-US" sz="1400"/>
              <a:t>생활 시설</a:t>
            </a:r>
            <a:r>
              <a:rPr lang="ko-KR" sz="1400">
                <a:ea typeface="+mn-lt"/>
                <a:cs typeface="+mn-lt"/>
              </a:rPr>
              <a:t>(교육시설, 주거인구, 관공서..)이 아주 </a:t>
            </a:r>
            <a:r>
              <a:rPr lang="ko-KR" altLang="en-US" sz="1400">
                <a:ea typeface="+mn-lt"/>
                <a:cs typeface="+mn-lt"/>
              </a:rPr>
              <a:t>밀집하면서</a:t>
            </a:r>
            <a:r>
              <a:rPr lang="en-US" altLang="ko-KR" sz="1400">
                <a:ea typeface="+mn-lt"/>
                <a:cs typeface="+mn-lt"/>
              </a:rPr>
              <a:t>,</a:t>
            </a:r>
            <a:r>
              <a:rPr lang="ko-KR" altLang="en-US" sz="1400">
                <a:ea typeface="+mn-lt"/>
                <a:cs typeface="+mn-lt"/>
              </a:rPr>
              <a:t> 금융 및 상업시설이 밀집한 경우. 또한 이때 이는 상가(상권유형, 상권구분)의 종류에 따라 크게 영향을 받는 경우.</a:t>
            </a:r>
          </a:p>
          <a:p>
            <a:pPr marL="342900" indent="-342900">
              <a:buAutoNum type="arabicPeriod"/>
            </a:pPr>
            <a:endParaRPr lang="ko-KR" altLang="en-US" sz="1400"/>
          </a:p>
          <a:p>
            <a:pPr marL="342900" indent="-342900">
              <a:buAutoNum type="arabicPeriod"/>
            </a:pPr>
            <a:r>
              <a:rPr lang="ko-KR" altLang="en-US" sz="1400"/>
              <a:t>생활 시설이 밀집하면서, 상가의 종류에 크게 </a:t>
            </a:r>
            <a:r>
              <a:rPr lang="ko-KR" altLang="en-US" sz="1400" err="1"/>
              <a:t>구애받지</a:t>
            </a:r>
            <a:r>
              <a:rPr lang="ko-KR" altLang="en-US" sz="1400"/>
              <a:t> 않는 금융-상업 시설들이 적당히 분포하는 경우</a:t>
            </a:r>
          </a:p>
          <a:p>
            <a:pPr marL="342900" indent="-342900">
              <a:buAutoNum type="arabicPeriod"/>
            </a:pPr>
            <a:endParaRPr lang="ko-KR" altLang="en-US" sz="1400"/>
          </a:p>
          <a:p>
            <a:pPr marL="342900" indent="-342900">
              <a:buAutoNum type="arabicPeriod"/>
            </a:pPr>
            <a:r>
              <a:rPr lang="ko-KR" altLang="en-US" sz="1400"/>
              <a:t>생활 시설이 밀집하지 않은 곳인데, </a:t>
            </a:r>
            <a:r>
              <a:rPr lang="ko-KR" sz="1400">
                <a:ea typeface="+mn-lt"/>
                <a:cs typeface="+mn-lt"/>
              </a:rPr>
              <a:t>상가의 종류에</a:t>
            </a:r>
            <a:r>
              <a:rPr lang="ko-KR" altLang="en-US" sz="1400">
                <a:ea typeface="+mn-lt"/>
                <a:cs typeface="+mn-lt"/>
              </a:rPr>
              <a:t> </a:t>
            </a:r>
            <a:r>
              <a:rPr lang="ko-KR" sz="1400">
                <a:ea typeface="+mn-lt"/>
                <a:cs typeface="+mn-lt"/>
              </a:rPr>
              <a:t>크게 </a:t>
            </a:r>
            <a:r>
              <a:rPr lang="ko-KR" sz="1400" err="1">
                <a:ea typeface="+mn-lt"/>
                <a:cs typeface="+mn-lt"/>
              </a:rPr>
              <a:t>구애받지</a:t>
            </a:r>
            <a:r>
              <a:rPr lang="ko-KR" sz="1400">
                <a:ea typeface="+mn-lt"/>
                <a:cs typeface="+mn-lt"/>
              </a:rPr>
              <a:t> 않는 금융-상업 시설들이 적당히 분포하는 경우</a:t>
            </a:r>
          </a:p>
          <a:p>
            <a:pPr marL="342900" indent="-342900">
              <a:buAutoNum type="arabicPeriod"/>
            </a:pPr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718E1EB1-E6E7-2CE7-2EA3-30F87550CC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3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920">
        <p159:morph option="byObject"/>
      </p:transition>
    </mc:Choice>
    <mc:Fallback xmlns="">
      <p:transition spd="slow" advTm="139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534970" y="3105834"/>
            <a:ext cx="380104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다른</a:t>
            </a:r>
            <a:r>
              <a:rPr lang="en-US" altLang="ko-KR" sz="3200" spc="-3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 </a:t>
            </a:r>
            <a:r>
              <a:rPr lang="ko-KR" altLang="en-US" sz="3200" spc="-3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군집화</a:t>
            </a:r>
            <a:r>
              <a:rPr lang="en-US" altLang="ko-KR" sz="3200" spc="-3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 (DBSCAN)</a:t>
            </a:r>
            <a:endParaRPr lang="ko-KR" sz="3200" spc="-300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D26C8B5-67E9-2046-1B06-843C23CF93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48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664">
        <p159:morph option="byObject"/>
      </p:transition>
    </mc:Choice>
    <mc:Fallback xmlns="">
      <p:transition spd="slow" advTm="9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32362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solidFill>
                  <a:schemeClr val="bg1"/>
                </a:solidFill>
                <a:ea typeface="+mn-lt"/>
                <a:cs typeface="+mn-lt"/>
              </a:rPr>
              <a:t>다른</a:t>
            </a:r>
            <a:r>
              <a:rPr lang="en-US" sz="3600" spc="-3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3600" spc="-300">
                <a:solidFill>
                  <a:schemeClr val="bg1"/>
                </a:solidFill>
                <a:ea typeface="+mn-lt"/>
                <a:cs typeface="+mn-lt"/>
              </a:rPr>
              <a:t>군집화</a:t>
            </a:r>
            <a:r>
              <a:rPr lang="en-US" altLang="ko-KR" sz="3600" spc="-300">
                <a:solidFill>
                  <a:schemeClr val="bg1"/>
                </a:solidFill>
                <a:ea typeface="+mn-lt"/>
                <a:cs typeface="+mn-lt"/>
              </a:rPr>
              <a:t> (DBSCAN)</a:t>
            </a:r>
            <a:endParaRPr lang="ko-KR" sz="3600" spc="-3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3,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92138"/>
            <a:ext cx="1579278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500">
                <a:solidFill>
                  <a:schemeClr val="bg1"/>
                </a:solidFill>
              </a:rPr>
              <a:t>DBSCAN 군집화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433003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spc="-300"/>
              <a:t>DBSCAN 군집화 - 최적화 (거리척도)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A2D1E-6251-6E7C-0050-C24DB49F41E0}"/>
              </a:ext>
            </a:extLst>
          </p:cNvPr>
          <p:cNvSpPr txBox="1"/>
          <p:nvPr/>
        </p:nvSpPr>
        <p:spPr>
          <a:xfrm>
            <a:off x="7330786" y="1719695"/>
            <a:ext cx="407669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/>
              <a:t>여러가지 거리 척도를 사용해서 </a:t>
            </a:r>
            <a:r>
              <a:rPr lang="ko-KR" altLang="en-US" sz="1600" err="1"/>
              <a:t>eps를</a:t>
            </a:r>
            <a:r>
              <a:rPr lang="ko-KR" altLang="en-US" sz="1600"/>
              <a:t> 최적화한다.</a:t>
            </a:r>
          </a:p>
          <a:p>
            <a:r>
              <a:rPr lang="ko-KR" altLang="en-US" sz="1600" err="1"/>
              <a:t>Minpts는</a:t>
            </a:r>
            <a:r>
              <a:rPr lang="ko-KR" altLang="en-US" sz="1600"/>
              <a:t> </a:t>
            </a:r>
            <a:r>
              <a:rPr lang="ko-KR" altLang="en-US" sz="1600" err="1"/>
              <a:t>dimension</a:t>
            </a:r>
            <a:r>
              <a:rPr lang="ko-KR" altLang="en-US" sz="1600"/>
              <a:t>(3)의 2배인 6으로 정한다. (관련 논문 참고)</a:t>
            </a:r>
          </a:p>
          <a:p>
            <a:r>
              <a:rPr lang="ko-KR" sz="12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https://www.ccs.neu.edu/home/vip/teach/DMcourse/2_cluster_EM_mixt/notes_slides/revisitofrevisitDBSCAN.pdf</a:t>
            </a:r>
            <a:endParaRPr lang="ko-K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BC6C0E-7ACD-DBF2-869F-ECBDA11AEA3C}"/>
              </a:ext>
            </a:extLst>
          </p:cNvPr>
          <p:cNvSpPr txBox="1"/>
          <p:nvPr/>
        </p:nvSpPr>
        <p:spPr>
          <a:xfrm>
            <a:off x="8932718" y="14166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그림 13">
            <a:extLst>
              <a:ext uri="{FF2B5EF4-FFF2-40B4-BE49-F238E27FC236}">
                <a16:creationId xmlns:a16="http://schemas.microsoft.com/office/drawing/2014/main" id="{71433E9C-B299-73CE-C303-D914F4A67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68" y="2192868"/>
            <a:ext cx="2743200" cy="1692946"/>
          </a:xfrm>
          <a:prstGeom prst="rect">
            <a:avLst/>
          </a:prstGeom>
        </p:spPr>
      </p:pic>
      <p:pic>
        <p:nvPicPr>
          <p:cNvPr id="14" name="그림 14">
            <a:extLst>
              <a:ext uri="{FF2B5EF4-FFF2-40B4-BE49-F238E27FC236}">
                <a16:creationId xmlns:a16="http://schemas.microsoft.com/office/drawing/2014/main" id="{FC820938-ACD8-461F-6912-48E700309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741" y="2192868"/>
            <a:ext cx="2743200" cy="1692946"/>
          </a:xfrm>
          <a:prstGeom prst="rect">
            <a:avLst/>
          </a:prstGeom>
        </p:spPr>
      </p:pic>
      <p:pic>
        <p:nvPicPr>
          <p:cNvPr id="15" name="그림 17">
            <a:extLst>
              <a:ext uri="{FF2B5EF4-FFF2-40B4-BE49-F238E27FC236}">
                <a16:creationId xmlns:a16="http://schemas.microsoft.com/office/drawing/2014/main" id="{F2E8BC32-D385-FDE2-8C22-940879955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" y="4123845"/>
            <a:ext cx="2743200" cy="1692946"/>
          </a:xfrm>
          <a:prstGeom prst="rect">
            <a:avLst/>
          </a:prstGeom>
        </p:spPr>
      </p:pic>
      <p:pic>
        <p:nvPicPr>
          <p:cNvPr id="18" name="그림 21">
            <a:extLst>
              <a:ext uri="{FF2B5EF4-FFF2-40B4-BE49-F238E27FC236}">
                <a16:creationId xmlns:a16="http://schemas.microsoft.com/office/drawing/2014/main" id="{4F37E0EE-BD26-2054-3960-DF2750799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1741" y="4123845"/>
            <a:ext cx="2743200" cy="1692946"/>
          </a:xfrm>
          <a:prstGeom prst="rect">
            <a:avLst/>
          </a:prstGeom>
        </p:spPr>
      </p:pic>
      <p:pic>
        <p:nvPicPr>
          <p:cNvPr id="22" name="그림 22">
            <a:extLst>
              <a:ext uri="{FF2B5EF4-FFF2-40B4-BE49-F238E27FC236}">
                <a16:creationId xmlns:a16="http://schemas.microsoft.com/office/drawing/2014/main" id="{E8E45A1C-8BC0-0C18-CACE-71F9AC85D8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8014" y="4167140"/>
            <a:ext cx="2743200" cy="16929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1A7291-B665-B242-CB07-C9E3669FA0B0}"/>
              </a:ext>
            </a:extLst>
          </p:cNvPr>
          <p:cNvSpPr txBox="1"/>
          <p:nvPr/>
        </p:nvSpPr>
        <p:spPr>
          <a:xfrm>
            <a:off x="693593" y="3854161"/>
            <a:ext cx="23362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+mn-lt"/>
                <a:cs typeface="+mn-lt"/>
              </a:rPr>
              <a:t>→ </a:t>
            </a:r>
            <a:r>
              <a:rPr lang="ko-KR" sz="1400" err="1">
                <a:ea typeface="+mn-lt"/>
                <a:cs typeface="+mn-lt"/>
              </a:rPr>
              <a:t>Euclidean</a:t>
            </a:r>
            <a:r>
              <a:rPr lang="ko-KR" sz="1400">
                <a:ea typeface="+mn-lt"/>
                <a:cs typeface="+mn-lt"/>
              </a:rPr>
              <a:t> : </a:t>
            </a:r>
            <a:r>
              <a:rPr lang="ko-KR" sz="1400" err="1">
                <a:ea typeface="+mn-lt"/>
                <a:cs typeface="+mn-lt"/>
              </a:rPr>
              <a:t>eps</a:t>
            </a:r>
            <a:r>
              <a:rPr lang="ko-KR" sz="1400">
                <a:ea typeface="+mn-lt"/>
                <a:cs typeface="+mn-lt"/>
              </a:rPr>
              <a:t> = 1.5</a:t>
            </a:r>
            <a:endParaRPr lang="ko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1E02F6-28EA-0822-486E-7238573E4E82}"/>
              </a:ext>
            </a:extLst>
          </p:cNvPr>
          <p:cNvSpPr txBox="1"/>
          <p:nvPr/>
        </p:nvSpPr>
        <p:spPr>
          <a:xfrm>
            <a:off x="3395229" y="3854160"/>
            <a:ext cx="23362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+mn-lt"/>
                <a:cs typeface="+mn-lt"/>
              </a:rPr>
              <a:t>→ </a:t>
            </a:r>
            <a:r>
              <a:rPr lang="en-US" altLang="ko-KR" sz="1400">
                <a:ea typeface="+mn-lt"/>
                <a:cs typeface="+mn-lt"/>
              </a:rPr>
              <a:t>Manhattan</a:t>
            </a:r>
            <a:r>
              <a:rPr lang="ko-KR" sz="1400">
                <a:ea typeface="+mn-lt"/>
                <a:cs typeface="+mn-lt"/>
              </a:rPr>
              <a:t> : </a:t>
            </a:r>
            <a:r>
              <a:rPr lang="ko-KR" sz="1400" err="1">
                <a:ea typeface="+mn-lt"/>
                <a:cs typeface="+mn-lt"/>
              </a:rPr>
              <a:t>eps</a:t>
            </a:r>
            <a:r>
              <a:rPr lang="ko-KR" sz="1400">
                <a:ea typeface="+mn-lt"/>
                <a:cs typeface="+mn-lt"/>
              </a:rPr>
              <a:t> = </a:t>
            </a:r>
            <a:r>
              <a:rPr lang="en-US" altLang="ko-KR" sz="1400">
                <a:ea typeface="+mn-lt"/>
                <a:cs typeface="+mn-lt"/>
              </a:rPr>
              <a:t>2.5</a:t>
            </a:r>
            <a:endParaRPr lang="ko-KR" altLang="en-US" sz="1400">
              <a:ea typeface="+mn-lt"/>
              <a:cs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6A514-5963-044D-4C2C-491A27A12DB9}"/>
              </a:ext>
            </a:extLst>
          </p:cNvPr>
          <p:cNvSpPr txBox="1"/>
          <p:nvPr/>
        </p:nvSpPr>
        <p:spPr>
          <a:xfrm>
            <a:off x="693592" y="5819774"/>
            <a:ext cx="23362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+mn-lt"/>
                <a:cs typeface="+mn-lt"/>
              </a:rPr>
              <a:t>→ </a:t>
            </a:r>
            <a:r>
              <a:rPr lang="en-US" sz="1400">
                <a:ea typeface="+mn-lt"/>
                <a:cs typeface="+mn-lt"/>
              </a:rPr>
              <a:t>Minkowski </a:t>
            </a:r>
            <a:r>
              <a:rPr lang="en-US" altLang="ko-KR" sz="1400">
                <a:ea typeface="+mn-lt"/>
                <a:cs typeface="+mn-lt"/>
              </a:rPr>
              <a:t>: eps = </a:t>
            </a:r>
            <a:r>
              <a:rPr lang="en-US" sz="1400">
                <a:ea typeface="+mn-lt"/>
                <a:cs typeface="+mn-lt"/>
              </a:rPr>
              <a:t>1.5</a:t>
            </a:r>
            <a:endParaRPr lang="ko-KR" altLang="en-US" sz="1400">
              <a:ea typeface="+mn-lt"/>
              <a:cs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8BFB90-1107-7620-1A22-30EE18AA6B69}"/>
              </a:ext>
            </a:extLst>
          </p:cNvPr>
          <p:cNvSpPr txBox="1"/>
          <p:nvPr/>
        </p:nvSpPr>
        <p:spPr>
          <a:xfrm>
            <a:off x="3395228" y="5819773"/>
            <a:ext cx="27864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+mn-lt"/>
                <a:cs typeface="+mn-lt"/>
              </a:rPr>
              <a:t>→ </a:t>
            </a:r>
            <a:r>
              <a:rPr lang="en-US" sz="1400">
                <a:ea typeface="+mn-lt"/>
                <a:cs typeface="+mn-lt"/>
              </a:rPr>
              <a:t>Canberra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sz="1400">
                <a:ea typeface="+mn-lt"/>
                <a:cs typeface="+mn-lt"/>
              </a:rPr>
              <a:t>: eps </a:t>
            </a:r>
            <a:r>
              <a:rPr lang="ko-KR" altLang="en-US" sz="1400">
                <a:ea typeface="+mn-lt"/>
                <a:cs typeface="+mn-lt"/>
              </a:rPr>
              <a:t>특정</a:t>
            </a:r>
            <a:r>
              <a:rPr lang="en-US" sz="1400">
                <a:ea typeface="+mn-lt"/>
                <a:cs typeface="+mn-lt"/>
              </a:rPr>
              <a:t> </a:t>
            </a:r>
            <a:r>
              <a:rPr lang="ko-KR" altLang="en-US" sz="1400">
                <a:ea typeface="+mn-lt"/>
                <a:cs typeface="+mn-lt"/>
              </a:rPr>
              <a:t>불가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AE3EA-BE24-BEF6-889A-D1188C2EA89B}"/>
              </a:ext>
            </a:extLst>
          </p:cNvPr>
          <p:cNvSpPr txBox="1"/>
          <p:nvPr/>
        </p:nvSpPr>
        <p:spPr>
          <a:xfrm>
            <a:off x="6036250" y="5863067"/>
            <a:ext cx="27864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+mn-lt"/>
                <a:cs typeface="+mn-lt"/>
              </a:rPr>
              <a:t>→ </a:t>
            </a:r>
            <a:r>
              <a:rPr lang="en-US" sz="1400">
                <a:ea typeface="+mn-lt"/>
                <a:cs typeface="+mn-lt"/>
              </a:rPr>
              <a:t>Maximum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sz="1400">
                <a:ea typeface="+mn-lt"/>
                <a:cs typeface="+mn-lt"/>
              </a:rPr>
              <a:t>: eps =</a:t>
            </a:r>
            <a:r>
              <a:rPr lang="en-US" altLang="ko-KR" sz="1400">
                <a:ea typeface="+mn-lt"/>
                <a:cs typeface="+mn-lt"/>
              </a:rPr>
              <a:t> 1.5</a:t>
            </a:r>
            <a:endParaRPr lang="ko-KR" altLang="en-US">
              <a:ea typeface="+mn-lt"/>
              <a:cs typeface="+mn-lt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D0D8A5F8-7B55-78BB-6C40-D21BEDC4F913}"/>
              </a:ext>
            </a:extLst>
          </p:cNvPr>
          <p:cNvSpPr/>
          <p:nvPr/>
        </p:nvSpPr>
        <p:spPr>
          <a:xfrm>
            <a:off x="6476237" y="1949581"/>
            <a:ext cx="490484" cy="490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64E6C-12DE-7627-B674-69329FF1A6DA}"/>
              </a:ext>
            </a:extLst>
          </p:cNvPr>
          <p:cNvSpPr txBox="1"/>
          <p:nvPr/>
        </p:nvSpPr>
        <p:spPr>
          <a:xfrm>
            <a:off x="7179413" y="3292763"/>
            <a:ext cx="41719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ko-KR" altLang="en-US" sz="1400" err="1"/>
              <a:t>Eps</a:t>
            </a:r>
            <a:r>
              <a:rPr lang="ko-KR" altLang="en-US" sz="1400"/>
              <a:t> :  점으로부터의 반경</a:t>
            </a:r>
            <a:endParaRPr lang="ko-KR" sz="1400"/>
          </a:p>
          <a:p>
            <a:pPr marL="342900" indent="-342900">
              <a:buFont typeface="Arial"/>
              <a:buChar char="•"/>
            </a:pPr>
            <a:r>
              <a:rPr lang="ko-KR" altLang="en-US" sz="1400" err="1"/>
              <a:t>Minpts</a:t>
            </a:r>
            <a:r>
              <a:rPr lang="ko-KR" altLang="en-US" sz="1400"/>
              <a:t> : 중심 점이 되기 위한 최소 점 개수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2C078915-8523-929D-CCA4-FA95C4193A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6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80">
        <p159:morph option="byObject"/>
      </p:transition>
    </mc:Choice>
    <mc:Fallback xmlns="">
      <p:transition spd="slow" advTm="308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32362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solidFill>
                  <a:schemeClr val="bg1"/>
                </a:solidFill>
                <a:ea typeface="+mn-lt"/>
                <a:cs typeface="+mn-lt"/>
              </a:rPr>
              <a:t>다른</a:t>
            </a:r>
            <a:r>
              <a:rPr lang="en-US" sz="3600" spc="-3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3600" spc="-300">
                <a:solidFill>
                  <a:schemeClr val="bg1"/>
                </a:solidFill>
                <a:ea typeface="+mn-lt"/>
                <a:cs typeface="+mn-lt"/>
              </a:rPr>
              <a:t>군집화</a:t>
            </a:r>
            <a:r>
              <a:rPr lang="en-US" altLang="ko-KR" sz="3600" spc="-300">
                <a:solidFill>
                  <a:schemeClr val="bg1"/>
                </a:solidFill>
                <a:ea typeface="+mn-lt"/>
                <a:cs typeface="+mn-lt"/>
              </a:rPr>
              <a:t> (DBSCAN)</a:t>
            </a:r>
            <a:endParaRPr lang="ko-KR" sz="3600" spc="-3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3,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92138"/>
            <a:ext cx="1579278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500">
                <a:solidFill>
                  <a:schemeClr val="bg1"/>
                </a:solidFill>
              </a:rPr>
              <a:t>DBSCAN 군집화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40990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spc="-300"/>
              <a:t>DBSCAN 군집화 - 성능 측정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1A7291-B665-B242-CB07-C9E3669FA0B0}"/>
              </a:ext>
            </a:extLst>
          </p:cNvPr>
          <p:cNvSpPr txBox="1"/>
          <p:nvPr/>
        </p:nvSpPr>
        <p:spPr>
          <a:xfrm>
            <a:off x="503093" y="6080528"/>
            <a:ext cx="23362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+mn-lt"/>
                <a:cs typeface="+mn-lt"/>
              </a:rPr>
              <a:t>→ </a:t>
            </a:r>
            <a:r>
              <a:rPr lang="ko-KR" sz="1400" err="1">
                <a:ea typeface="+mn-lt"/>
                <a:cs typeface="+mn-lt"/>
              </a:rPr>
              <a:t>Euclidean</a:t>
            </a:r>
            <a:r>
              <a:rPr lang="ko-KR" sz="1400">
                <a:ea typeface="+mn-lt"/>
                <a:cs typeface="+mn-lt"/>
              </a:rPr>
              <a:t> : </a:t>
            </a:r>
            <a:r>
              <a:rPr lang="ko-KR" sz="1400" err="1">
                <a:ea typeface="+mn-lt"/>
                <a:cs typeface="+mn-lt"/>
              </a:rPr>
              <a:t>eps</a:t>
            </a:r>
            <a:r>
              <a:rPr lang="ko-KR" sz="1400">
                <a:ea typeface="+mn-lt"/>
                <a:cs typeface="+mn-lt"/>
              </a:rPr>
              <a:t> = 1.5</a:t>
            </a:r>
            <a:endParaRPr lang="ko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1E02F6-28EA-0822-486E-7238573E4E82}"/>
              </a:ext>
            </a:extLst>
          </p:cNvPr>
          <p:cNvSpPr txBox="1"/>
          <p:nvPr/>
        </p:nvSpPr>
        <p:spPr>
          <a:xfrm>
            <a:off x="3306351" y="6081180"/>
            <a:ext cx="23362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+mn-lt"/>
                <a:cs typeface="+mn-lt"/>
              </a:rPr>
              <a:t>→ </a:t>
            </a:r>
            <a:r>
              <a:rPr lang="en-US" altLang="ko-KR" sz="1400">
                <a:ea typeface="+mn-lt"/>
                <a:cs typeface="+mn-lt"/>
              </a:rPr>
              <a:t>Manhattan</a:t>
            </a:r>
            <a:r>
              <a:rPr lang="ko-KR" sz="1400">
                <a:ea typeface="+mn-lt"/>
                <a:cs typeface="+mn-lt"/>
              </a:rPr>
              <a:t> : </a:t>
            </a:r>
            <a:r>
              <a:rPr lang="ko-KR" sz="1400" err="1">
                <a:ea typeface="+mn-lt"/>
                <a:cs typeface="+mn-lt"/>
              </a:rPr>
              <a:t>eps</a:t>
            </a:r>
            <a:r>
              <a:rPr lang="ko-KR" sz="1400">
                <a:ea typeface="+mn-lt"/>
                <a:cs typeface="+mn-lt"/>
              </a:rPr>
              <a:t> = </a:t>
            </a:r>
            <a:r>
              <a:rPr lang="en-US" altLang="ko-KR" sz="1400">
                <a:ea typeface="+mn-lt"/>
                <a:cs typeface="+mn-lt"/>
              </a:rPr>
              <a:t>2.5</a:t>
            </a:r>
            <a:endParaRPr lang="ko-KR" altLang="en-US" sz="1400">
              <a:ea typeface="+mn-lt"/>
              <a:cs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6A514-5963-044D-4C2C-491A27A12DB9}"/>
              </a:ext>
            </a:extLst>
          </p:cNvPr>
          <p:cNvSpPr txBox="1"/>
          <p:nvPr/>
        </p:nvSpPr>
        <p:spPr>
          <a:xfrm>
            <a:off x="6096865" y="6079546"/>
            <a:ext cx="23362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+mn-lt"/>
                <a:cs typeface="+mn-lt"/>
              </a:rPr>
              <a:t>→ </a:t>
            </a:r>
            <a:r>
              <a:rPr lang="en-US" sz="1400">
                <a:ea typeface="+mn-lt"/>
                <a:cs typeface="+mn-lt"/>
              </a:rPr>
              <a:t>Minkowski </a:t>
            </a:r>
            <a:r>
              <a:rPr lang="en-US" altLang="ko-KR" sz="1400">
                <a:ea typeface="+mn-lt"/>
                <a:cs typeface="+mn-lt"/>
              </a:rPr>
              <a:t>: eps = </a:t>
            </a:r>
            <a:r>
              <a:rPr lang="en-US" sz="1400">
                <a:ea typeface="+mn-lt"/>
                <a:cs typeface="+mn-lt"/>
              </a:rPr>
              <a:t>1.5</a:t>
            </a:r>
            <a:endParaRPr lang="ko-KR" altLang="en-US" sz="1400">
              <a:ea typeface="+mn-lt"/>
              <a:cs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AE3EA-BE24-BEF6-889A-D1188C2EA89B}"/>
              </a:ext>
            </a:extLst>
          </p:cNvPr>
          <p:cNvSpPr txBox="1"/>
          <p:nvPr/>
        </p:nvSpPr>
        <p:spPr>
          <a:xfrm>
            <a:off x="8885092" y="6079545"/>
            <a:ext cx="27864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+mn-lt"/>
                <a:cs typeface="+mn-lt"/>
              </a:rPr>
              <a:t>→ </a:t>
            </a:r>
            <a:r>
              <a:rPr lang="en-US" sz="1400">
                <a:ea typeface="+mn-lt"/>
                <a:cs typeface="+mn-lt"/>
              </a:rPr>
              <a:t>Maximum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sz="1400">
                <a:ea typeface="+mn-lt"/>
                <a:cs typeface="+mn-lt"/>
              </a:rPr>
              <a:t>: eps =</a:t>
            </a:r>
            <a:r>
              <a:rPr lang="en-US" altLang="ko-KR" sz="1400">
                <a:ea typeface="+mn-lt"/>
                <a:cs typeface="+mn-lt"/>
              </a:rPr>
              <a:t> 1.5</a:t>
            </a:r>
            <a:endParaRPr lang="ko-KR" altLang="en-US">
              <a:ea typeface="+mn-lt"/>
              <a:cs typeface="+mn-lt"/>
            </a:endParaRPr>
          </a:p>
        </p:txBody>
      </p:sp>
      <p:pic>
        <p:nvPicPr>
          <p:cNvPr id="8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51DBD279-64AE-EF4D-960A-3AD3F8180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32" y="2013839"/>
            <a:ext cx="2422815" cy="423097"/>
          </a:xfrm>
          <a:prstGeom prst="rect">
            <a:avLst/>
          </a:prstGeom>
        </p:spPr>
      </p:pic>
      <p:pic>
        <p:nvPicPr>
          <p:cNvPr id="9" name="그림 11">
            <a:extLst>
              <a:ext uri="{FF2B5EF4-FFF2-40B4-BE49-F238E27FC236}">
                <a16:creationId xmlns:a16="http://schemas.microsoft.com/office/drawing/2014/main" id="{25795FCF-62AB-2CFB-1AAC-855ACCAB2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28" y="4228240"/>
            <a:ext cx="2743200" cy="1691974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3F18E3C5-E67B-8A3C-36AB-98C5D7570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32" y="2522399"/>
            <a:ext cx="2743200" cy="1691974"/>
          </a:xfrm>
          <a:prstGeom prst="rect">
            <a:avLst/>
          </a:prstGeom>
        </p:spPr>
      </p:pic>
      <p:pic>
        <p:nvPicPr>
          <p:cNvPr id="13" name="그림 13">
            <a:extLst>
              <a:ext uri="{FF2B5EF4-FFF2-40B4-BE49-F238E27FC236}">
                <a16:creationId xmlns:a16="http://schemas.microsoft.com/office/drawing/2014/main" id="{BA18D7F9-008F-B935-AB7C-BF31B5B27F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1514" y="4306172"/>
            <a:ext cx="2743200" cy="1691974"/>
          </a:xfrm>
          <a:prstGeom prst="rect">
            <a:avLst/>
          </a:prstGeom>
        </p:spPr>
      </p:pic>
      <p:pic>
        <p:nvPicPr>
          <p:cNvPr id="15" name="그림 15">
            <a:extLst>
              <a:ext uri="{FF2B5EF4-FFF2-40B4-BE49-F238E27FC236}">
                <a16:creationId xmlns:a16="http://schemas.microsoft.com/office/drawing/2014/main" id="{DCFA7675-DFB9-3CE4-1636-673743423A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4309" y="2608033"/>
            <a:ext cx="2743200" cy="1693889"/>
          </a:xfrm>
          <a:prstGeom prst="rect">
            <a:avLst/>
          </a:prstGeom>
        </p:spPr>
      </p:pic>
      <p:pic>
        <p:nvPicPr>
          <p:cNvPr id="16" name="그림 16">
            <a:extLst>
              <a:ext uri="{FF2B5EF4-FFF2-40B4-BE49-F238E27FC236}">
                <a16:creationId xmlns:a16="http://schemas.microsoft.com/office/drawing/2014/main" id="{17815FA5-734B-1046-13D9-63E1209366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1195" y="4383147"/>
            <a:ext cx="2743200" cy="1693889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039C1FB6-6374-2B01-A091-FDD9C5CD85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0582" y="2608033"/>
            <a:ext cx="2743200" cy="1693889"/>
          </a:xfrm>
          <a:prstGeom prst="rect">
            <a:avLst/>
          </a:prstGeom>
        </p:spPr>
      </p:pic>
      <p:pic>
        <p:nvPicPr>
          <p:cNvPr id="19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50EC17E4-1CFB-3B4A-D6E5-0AD5A9A3C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5831" y="2018151"/>
            <a:ext cx="2301586" cy="414471"/>
          </a:xfrm>
          <a:prstGeom prst="rect">
            <a:avLst/>
          </a:prstGeom>
        </p:spPr>
      </p:pic>
      <p:pic>
        <p:nvPicPr>
          <p:cNvPr id="26" name="그림 27">
            <a:extLst>
              <a:ext uri="{FF2B5EF4-FFF2-40B4-BE49-F238E27FC236}">
                <a16:creationId xmlns:a16="http://schemas.microsoft.com/office/drawing/2014/main" id="{8963EFFE-17D9-C00D-2B7F-F164E34EDD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76854" y="2608033"/>
            <a:ext cx="2743200" cy="1693889"/>
          </a:xfrm>
          <a:prstGeom prst="rect">
            <a:avLst/>
          </a:prstGeom>
        </p:spPr>
      </p:pic>
      <p:pic>
        <p:nvPicPr>
          <p:cNvPr id="28" name="그림 29">
            <a:extLst>
              <a:ext uri="{FF2B5EF4-FFF2-40B4-BE49-F238E27FC236}">
                <a16:creationId xmlns:a16="http://schemas.microsoft.com/office/drawing/2014/main" id="{97DD6419-3C6B-9ECE-C3FE-FA87E0D771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6855" y="4383147"/>
            <a:ext cx="2743200" cy="169388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483CCD0-0EBF-9BB6-7623-F86B94B4E0B7}"/>
              </a:ext>
            </a:extLst>
          </p:cNvPr>
          <p:cNvSpPr txBox="1"/>
          <p:nvPr/>
        </p:nvSpPr>
        <p:spPr>
          <a:xfrm>
            <a:off x="4966855" y="1260764"/>
            <a:ext cx="50205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err="1"/>
              <a:t>Maximum</a:t>
            </a:r>
            <a:r>
              <a:rPr lang="ko-KR" altLang="en-US" sz="1400"/>
              <a:t> : 실루엣 계수가 음수가 되는 부분이 가장 적으며, </a:t>
            </a:r>
            <a:endParaRPr lang="ko-KR"/>
          </a:p>
          <a:p>
            <a:r>
              <a:rPr lang="ko-KR" altLang="en-US" sz="1400"/>
              <a:t>두 군집 다 높은 계수를 가짐 (= 최적 거리척도)</a:t>
            </a:r>
            <a:endParaRPr lang="ko-KR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138DF797-9DA5-0691-D01C-023967A16D48}"/>
              </a:ext>
            </a:extLst>
          </p:cNvPr>
          <p:cNvSpPr/>
          <p:nvPr/>
        </p:nvSpPr>
        <p:spPr>
          <a:xfrm>
            <a:off x="4276828" y="1308808"/>
            <a:ext cx="542438" cy="36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8">
            <a:extLst>
              <a:ext uri="{FF2B5EF4-FFF2-40B4-BE49-F238E27FC236}">
                <a16:creationId xmlns:a16="http://schemas.microsoft.com/office/drawing/2014/main" id="{02B608AC-5643-E94A-5552-7CC603D28A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76854" y="2016119"/>
            <a:ext cx="2561362" cy="418536"/>
          </a:xfrm>
          <a:prstGeom prst="rect">
            <a:avLst/>
          </a:prstGeom>
        </p:spPr>
      </p:pic>
      <p:pic>
        <p:nvPicPr>
          <p:cNvPr id="39" name="그림 39">
            <a:extLst>
              <a:ext uri="{FF2B5EF4-FFF2-40B4-BE49-F238E27FC236}">
                <a16:creationId xmlns:a16="http://schemas.microsoft.com/office/drawing/2014/main" id="{2FA259EC-8A52-10EA-5F0D-4BAE7F556B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04310" y="2017663"/>
            <a:ext cx="2466109" cy="41545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017651C-90BD-9ED2-E970-D62D316615BC}"/>
              </a:ext>
            </a:extLst>
          </p:cNvPr>
          <p:cNvSpPr/>
          <p:nvPr/>
        </p:nvSpPr>
        <p:spPr>
          <a:xfrm>
            <a:off x="8734424" y="1911060"/>
            <a:ext cx="2788226" cy="44854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27F41AE-1049-7B9F-CF03-DCEF685287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57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448">
        <p159:morph option="byObject"/>
      </p:transition>
    </mc:Choice>
    <mc:Fallback xmlns="">
      <p:transition spd="slow" advTm="244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32362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solidFill>
                  <a:schemeClr val="bg1"/>
                </a:solidFill>
                <a:ea typeface="+mn-lt"/>
                <a:cs typeface="+mn-lt"/>
              </a:rPr>
              <a:t>다른</a:t>
            </a:r>
            <a:r>
              <a:rPr lang="en-US" sz="3600" spc="-3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3600" spc="-300">
                <a:solidFill>
                  <a:schemeClr val="bg1"/>
                </a:solidFill>
                <a:ea typeface="+mn-lt"/>
                <a:cs typeface="+mn-lt"/>
              </a:rPr>
              <a:t>군집화</a:t>
            </a:r>
            <a:r>
              <a:rPr lang="en-US" altLang="ko-KR" sz="3600" spc="-300">
                <a:solidFill>
                  <a:schemeClr val="bg1"/>
                </a:solidFill>
                <a:ea typeface="+mn-lt"/>
                <a:cs typeface="+mn-lt"/>
              </a:rPr>
              <a:t> (DBSCAN)</a:t>
            </a:r>
            <a:endParaRPr lang="ko-KR" sz="3600" spc="-3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3,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92138"/>
            <a:ext cx="2483372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500">
                <a:solidFill>
                  <a:schemeClr val="bg1"/>
                </a:solidFill>
              </a:rPr>
              <a:t>DBSCAN 군집화 성능 비교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8446992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400" spc="-300">
                <a:ea typeface="+mn-lt"/>
                <a:cs typeface="+mn-lt"/>
              </a:rPr>
              <a:t>K-</a:t>
            </a:r>
            <a:r>
              <a:rPr lang="ko-KR" sz="2400" spc="-300" err="1">
                <a:ea typeface="+mn-lt"/>
                <a:cs typeface="+mn-lt"/>
              </a:rPr>
              <a:t>means</a:t>
            </a:r>
            <a:r>
              <a:rPr lang="ko-KR" sz="2400" spc="-300">
                <a:ea typeface="+mn-lt"/>
                <a:cs typeface="+mn-lt"/>
              </a:rPr>
              <a:t> 최적 군집 </a:t>
            </a:r>
            <a:r>
              <a:rPr lang="ko-KR" sz="2400" spc="-300" err="1">
                <a:ea typeface="+mn-lt"/>
                <a:cs typeface="+mn-lt"/>
              </a:rPr>
              <a:t>vs</a:t>
            </a:r>
            <a:r>
              <a:rPr lang="ko-KR" sz="2400" spc="-300">
                <a:ea typeface="+mn-lt"/>
                <a:cs typeface="+mn-lt"/>
              </a:rPr>
              <a:t> DBSCAN 최적 결과 </a:t>
            </a:r>
            <a:r>
              <a:rPr lang="ko-KR" sz="2400" spc="-300" err="1">
                <a:ea typeface="+mn-lt"/>
                <a:cs typeface="+mn-lt"/>
              </a:rPr>
              <a:t>vs</a:t>
            </a:r>
            <a:r>
              <a:rPr lang="ko-KR" sz="2400" spc="-300">
                <a:ea typeface="+mn-lt"/>
                <a:cs typeface="+mn-lt"/>
              </a:rPr>
              <a:t> 계층적 군집화 (</a:t>
            </a:r>
            <a:r>
              <a:rPr lang="ko-KR" sz="2400" spc="-300" err="1">
                <a:ea typeface="+mn-lt"/>
                <a:cs typeface="+mn-lt"/>
              </a:rPr>
              <a:t>dendrogram</a:t>
            </a:r>
            <a:r>
              <a:rPr lang="ko-KR" sz="2400" spc="-300">
                <a:ea typeface="+mn-lt"/>
                <a:cs typeface="+mn-lt"/>
              </a:rPr>
              <a:t>)</a:t>
            </a:r>
          </a:p>
          <a:p>
            <a:endParaRPr lang="ko-KR" sz="2400" spc="-300">
              <a:ea typeface="+mn-lt"/>
              <a:cs typeface="+mn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BC6C0E-7ACD-DBF2-869F-ECBDA11AEA3C}"/>
              </a:ext>
            </a:extLst>
          </p:cNvPr>
          <p:cNvSpPr txBox="1"/>
          <p:nvPr/>
        </p:nvSpPr>
        <p:spPr>
          <a:xfrm>
            <a:off x="8932718" y="14166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64330DA-208F-EBFD-F8E0-1E82F38FF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014" y="2138906"/>
            <a:ext cx="2743200" cy="2129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B4F623-430D-AC03-0460-E5C9AE61E1EF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78848-5AE8-7EC6-7589-FAE166134CC2}"/>
              </a:ext>
            </a:extLst>
          </p:cNvPr>
          <p:cNvSpPr txBox="1"/>
          <p:nvPr/>
        </p:nvSpPr>
        <p:spPr>
          <a:xfrm>
            <a:off x="923058" y="4672446"/>
            <a:ext cx="105623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/>
              <a:t>DBSCAN 최적결과와 계층적 군집화는 군집 분포가 유사하다.</a:t>
            </a:r>
            <a:endParaRPr lang="ko-KR"/>
          </a:p>
          <a:p>
            <a:pPr algn="ctr"/>
            <a:r>
              <a:rPr lang="ko-KR" altLang="en-US"/>
              <a:t>그러나, </a:t>
            </a:r>
            <a:r>
              <a:rPr lang="ko-KR" altLang="en-US" err="1"/>
              <a:t>DBSCAN은</a:t>
            </a:r>
            <a:r>
              <a:rPr lang="ko-KR" altLang="en-US"/>
              <a:t> 4개의 포인트를 이상치(노이즈)로 처리하여 군집에서 제외하였다. </a:t>
            </a:r>
          </a:p>
          <a:p>
            <a:pPr algn="ctr"/>
            <a:r>
              <a:rPr lang="ko-KR" altLang="en-US"/>
              <a:t>반면, k-</a:t>
            </a:r>
            <a:r>
              <a:rPr lang="ko-KR" altLang="en-US" err="1"/>
              <a:t>means는</a:t>
            </a:r>
            <a:r>
              <a:rPr lang="ko-KR" altLang="en-US"/>
              <a:t> 적은 포인트일지라도 작은 군집들로 분류하였다.</a:t>
            </a:r>
          </a:p>
        </p:txBody>
      </p:sp>
      <p:pic>
        <p:nvPicPr>
          <p:cNvPr id="12" name="그림 15">
            <a:extLst>
              <a:ext uri="{FF2B5EF4-FFF2-40B4-BE49-F238E27FC236}">
                <a16:creationId xmlns:a16="http://schemas.microsoft.com/office/drawing/2014/main" id="{E023C5BD-D4F2-6EFF-74B8-0D66018D7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013" y="2140443"/>
            <a:ext cx="3383972" cy="2100866"/>
          </a:xfrm>
          <a:prstGeom prst="rect">
            <a:avLst/>
          </a:prstGeom>
        </p:spPr>
      </p:pic>
      <p:pic>
        <p:nvPicPr>
          <p:cNvPr id="17" name="그림 18">
            <a:extLst>
              <a:ext uri="{FF2B5EF4-FFF2-40B4-BE49-F238E27FC236}">
                <a16:creationId xmlns:a16="http://schemas.microsoft.com/office/drawing/2014/main" id="{4CB5FCD8-A533-AF45-1B15-AEADAC9BE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424" y="2097147"/>
            <a:ext cx="3496540" cy="2170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4C4805-D59E-27B0-FD1A-D717FBE1C80B}"/>
              </a:ext>
            </a:extLst>
          </p:cNvPr>
          <p:cNvSpPr txBox="1"/>
          <p:nvPr/>
        </p:nvSpPr>
        <p:spPr>
          <a:xfrm>
            <a:off x="1801956" y="5854412"/>
            <a:ext cx="955790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600" b="1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이를 통해 </a:t>
            </a:r>
            <a:r>
              <a:rPr lang="ko-KR" sz="1600" b="1" err="1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DBSCAN는</a:t>
            </a:r>
            <a:r>
              <a:rPr lang="ko-KR" sz="1600" b="1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 이상치에 강하며, K-</a:t>
            </a:r>
            <a:r>
              <a:rPr lang="ko-KR" sz="1600" b="1" err="1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Means는</a:t>
            </a:r>
            <a:r>
              <a:rPr lang="ko-KR" sz="1600" b="1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 이상치</a:t>
            </a:r>
            <a:r>
              <a:rPr lang="ko-KR" altLang="en-US" sz="1600" b="1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에 </a:t>
            </a:r>
            <a:r>
              <a:rPr lang="ko-KR" sz="1600" b="1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약하다는 것을 확인할 수 있다.</a:t>
            </a:r>
            <a:endParaRPr lang="en-US" altLang="ko-KR" sz="1600" b="1">
              <a:solidFill>
                <a:schemeClr val="accent4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32E62B1-2630-4AF1-6B8E-E87D3E234BEE}"/>
              </a:ext>
            </a:extLst>
          </p:cNvPr>
          <p:cNvSpPr/>
          <p:nvPr/>
        </p:nvSpPr>
        <p:spPr>
          <a:xfrm>
            <a:off x="1627145" y="5750922"/>
            <a:ext cx="490484" cy="490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324C94A0-E9DC-6403-5059-11316AA753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55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552">
        <p159:morph option="byObject"/>
      </p:transition>
    </mc:Choice>
    <mc:Fallback xmlns="">
      <p:transition spd="slow" advTm="435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</a:rPr>
              <a:t>Data Set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FF82A2D-81C7-37C4-483C-C6BD8D4CE7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985">
        <p159:morph option="byObject"/>
      </p:transition>
    </mc:Choice>
    <mc:Fallback xmlns="">
      <p:transition spd="slow" advTm="69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512689" y="92623"/>
            <a:ext cx="82689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  <a:ea typeface="+mn-lt"/>
                <a:cs typeface="+mn-lt"/>
              </a:rPr>
              <a:t>ETC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92138"/>
            <a:ext cx="1473480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500">
                <a:solidFill>
                  <a:schemeClr val="bg1"/>
                </a:solidFill>
              </a:rPr>
              <a:t>의의 및 활용도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99660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spc="-300">
                <a:ea typeface="+mn-lt"/>
                <a:cs typeface="+mn-lt"/>
              </a:rPr>
              <a:t>군집화</a:t>
            </a:r>
            <a:r>
              <a:rPr lang="ko-KR" sz="2400" spc="-300">
                <a:ea typeface="+mn-lt"/>
                <a:cs typeface="+mn-lt"/>
              </a:rPr>
              <a:t> </a:t>
            </a:r>
            <a:r>
              <a:rPr lang="ko-KR" altLang="en-US" sz="2400" spc="-300">
                <a:ea typeface="+mn-lt"/>
                <a:cs typeface="+mn-lt"/>
              </a:rPr>
              <a:t>분석의</a:t>
            </a:r>
            <a:r>
              <a:rPr lang="ko-KR" sz="2400" spc="-300">
                <a:ea typeface="+mn-lt"/>
                <a:cs typeface="+mn-lt"/>
              </a:rPr>
              <a:t> 의의</a:t>
            </a:r>
            <a:r>
              <a:rPr lang="en-US" altLang="ko-KR" sz="2400" spc="-300">
                <a:ea typeface="+mn-lt"/>
                <a:cs typeface="+mn-lt"/>
              </a:rPr>
              <a:t>,</a:t>
            </a:r>
            <a:r>
              <a:rPr lang="ko-KR" sz="2400" spc="-300">
                <a:ea typeface="+mn-lt"/>
                <a:cs typeface="+mn-lt"/>
              </a:rPr>
              <a:t> 활용 가능성</a:t>
            </a:r>
            <a:endParaRPr lang="ko-KR" altLang="en-US" sz="2400" spc="-300">
              <a:ea typeface="+mn-lt"/>
              <a:cs typeface="+mn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BC6C0E-7ACD-DBF2-869F-ECBDA11AEA3C}"/>
              </a:ext>
            </a:extLst>
          </p:cNvPr>
          <p:cNvSpPr txBox="1"/>
          <p:nvPr/>
        </p:nvSpPr>
        <p:spPr>
          <a:xfrm>
            <a:off x="8932718" y="14166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ACD08-6D36-D63C-0F00-EE426C9F1F3D}"/>
              </a:ext>
            </a:extLst>
          </p:cNvPr>
          <p:cNvSpPr txBox="1"/>
          <p:nvPr/>
        </p:nvSpPr>
        <p:spPr>
          <a:xfrm>
            <a:off x="672791" y="3023839"/>
            <a:ext cx="1080924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/>
              <a:t>이와 같이 상권을 분석할 경우, 상권에 새로 입주하려는 </a:t>
            </a:r>
            <a:r>
              <a:rPr lang="ko-KR" altLang="en-US" b="1"/>
              <a:t>자영업자</a:t>
            </a:r>
            <a:r>
              <a:rPr lang="ko-KR" altLang="en-US"/>
              <a:t>가 </a:t>
            </a:r>
            <a:r>
              <a:rPr lang="ko-KR" altLang="en-US" err="1"/>
              <a:t>입주할만한</a:t>
            </a:r>
            <a:r>
              <a:rPr lang="ko-KR" altLang="en-US"/>
              <a:t> 지역을 찾는 데 참고가 되며,</a:t>
            </a:r>
            <a:endParaRPr lang="ko-KR"/>
          </a:p>
          <a:p>
            <a:pPr algn="ctr"/>
            <a:r>
              <a:rPr lang="ko-KR" altLang="en-US" b="1"/>
              <a:t>정부</a:t>
            </a:r>
            <a:r>
              <a:rPr lang="ko-KR" altLang="en-US"/>
              <a:t>가 지역의 전반적인 산업 분포를 파악하는 데에도 큰 도움이 된다.</a:t>
            </a:r>
            <a:endParaRPr lang="ko-KR"/>
          </a:p>
          <a:p>
            <a:pPr algn="ctr"/>
            <a:r>
              <a:rPr lang="ko-KR" altLang="en-US"/>
              <a:t>입지 별로 어떤 산업이 유지될 지 파악하고, 지속적으로 그에 맞는 정책을 펼칠 수 있기 때문이다.</a:t>
            </a:r>
          </a:p>
          <a:p>
            <a:pPr algn="ctr"/>
            <a:endParaRPr lang="ko-KR" altLang="en-US"/>
          </a:p>
          <a:p>
            <a:pPr algn="ctr"/>
            <a:r>
              <a:rPr lang="ko-KR" altLang="en-US"/>
              <a:t>이렇 듯 군집화를 통해 특정 지역의 상권 및 생활권 패턴을 파악할 수 있으니,</a:t>
            </a:r>
          </a:p>
          <a:p>
            <a:pPr algn="ctr"/>
            <a:r>
              <a:rPr lang="ko-KR" altLang="en-US" b="1"/>
              <a:t>부동산 관련 산업</a:t>
            </a:r>
            <a:r>
              <a:rPr lang="ko-KR" altLang="en-US"/>
              <a:t>에도 유용하게 쓰일 수 있다.</a:t>
            </a:r>
            <a:endParaRPr lang="ko-KR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D70259C8-BCDA-721B-CF19-9B3174B6B7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2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176">
        <p159:morph option="byObject"/>
      </p:transition>
    </mc:Choice>
    <mc:Fallback xmlns="">
      <p:transition spd="slow" advTm="301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4780575" y="3075057"/>
            <a:ext cx="263084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4000" spc="-300" err="1">
                <a:solidFill>
                  <a:schemeClr val="bg1"/>
                </a:solidFill>
              </a:rPr>
              <a:t>감사합니다</a:t>
            </a:r>
            <a:r>
              <a:rPr lang="en-US" altLang="ko-KR" sz="4000" spc="-3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3827853-DBCB-62EB-8ACF-93531CF2FD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921">
        <p159:morph option="byObject"/>
      </p:transition>
    </mc:Choice>
    <mc:Fallback xmlns="">
      <p:transition spd="slow" advTm="59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8CCE0EF9-4F71-3313-C91C-4CF2BEA6B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307" y="2590217"/>
            <a:ext cx="2965385" cy="206634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</a:rPr>
              <a:t>Data Set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9941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solidFill>
                  <a:schemeClr val="bg1"/>
                </a:solidFill>
                <a:latin typeface="Arial Nova Light" panose="020B0304020202020204" pitchFamily="34" charset="0"/>
              </a:rPr>
              <a:t>Data </a:t>
            </a:r>
            <a:r>
              <a:rPr lang="ko-KR" altLang="en-US" sz="1500">
                <a:solidFill>
                  <a:schemeClr val="bg1"/>
                </a:solidFill>
                <a:latin typeface="Arial Nova Light" panose="020B0304020202020204" pitchFamily="34" charset="0"/>
              </a:rPr>
              <a:t>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EEFA88-3BDB-4986-A4E8-1D056235E726}"/>
              </a:ext>
            </a:extLst>
          </p:cNvPr>
          <p:cNvSpPr txBox="1"/>
          <p:nvPr/>
        </p:nvSpPr>
        <p:spPr>
          <a:xfrm>
            <a:off x="1640341" y="4659484"/>
            <a:ext cx="8786908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sz="2000" spc="-150">
                <a:ea typeface="+mn-lt"/>
                <a:cs typeface="+mn-lt"/>
              </a:rPr>
              <a:t>https://www.data.go.kr/data/15098567/fileData.do</a:t>
            </a:r>
            <a:endParaRPr lang="ko-KR" altLang="en-US" sz="2000" spc="-150">
              <a:solidFill>
                <a:srgbClr val="393939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spc="-150">
                <a:solidFill>
                  <a:srgbClr val="393939"/>
                </a:solidFill>
              </a:rPr>
              <a:t>Rows – 99,  Columns – 11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spc="-150">
                <a:solidFill>
                  <a:srgbClr val="393939"/>
                </a:solidFill>
                <a:ea typeface="+mn-lt"/>
                <a:cs typeface="+mn-lt"/>
              </a:rPr>
              <a:t>해당 구역에 대한 생활구역 정보들과 상권 관련 정보들로 이루어짐</a:t>
            </a:r>
            <a:endParaRPr lang="en-US" altLang="ko-KR" sz="2000" spc="-150">
              <a:solidFill>
                <a:srgbClr val="393939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spc="-150" err="1">
                <a:solidFill>
                  <a:srgbClr val="393939"/>
                </a:solidFill>
              </a:rPr>
              <a:t>다수의</a:t>
            </a:r>
            <a:r>
              <a:rPr lang="en-US" altLang="ko-KR" sz="2000" spc="-150">
                <a:solidFill>
                  <a:srgbClr val="393939"/>
                </a:solidFill>
              </a:rPr>
              <a:t> </a:t>
            </a:r>
            <a:r>
              <a:rPr lang="en-US" altLang="ko-KR" sz="2000" spc="-150" err="1">
                <a:solidFill>
                  <a:srgbClr val="393939"/>
                </a:solidFill>
              </a:rPr>
              <a:t>수치형</a:t>
            </a:r>
            <a:r>
              <a:rPr lang="en-US" altLang="ko-KR" sz="2000" spc="-150">
                <a:solidFill>
                  <a:srgbClr val="393939"/>
                </a:solidFill>
              </a:rPr>
              <a:t> </a:t>
            </a:r>
            <a:r>
              <a:rPr lang="en-US" altLang="ko-KR" sz="2000" spc="-150" err="1">
                <a:solidFill>
                  <a:srgbClr val="393939"/>
                </a:solidFill>
              </a:rPr>
              <a:t>변수로</a:t>
            </a:r>
            <a:r>
              <a:rPr lang="en-US" altLang="ko-KR" sz="2000" spc="-150">
                <a:solidFill>
                  <a:srgbClr val="393939"/>
                </a:solidFill>
              </a:rPr>
              <a:t> </a:t>
            </a:r>
            <a:r>
              <a:rPr lang="en-US" altLang="ko-KR" sz="2000" spc="-150" err="1">
                <a:solidFill>
                  <a:srgbClr val="393939"/>
                </a:solidFill>
              </a:rPr>
              <a:t>이루어짐</a:t>
            </a:r>
            <a:endParaRPr lang="en-US" altLang="ko-KR" sz="2000" spc="-150">
              <a:solidFill>
                <a:srgbClr val="393939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sz="2000" spc="-150">
              <a:solidFill>
                <a:srgbClr val="39393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94904B-FC61-4D90-BA0A-83761D16208E}"/>
              </a:ext>
            </a:extLst>
          </p:cNvPr>
          <p:cNvSpPr txBox="1"/>
          <p:nvPr/>
        </p:nvSpPr>
        <p:spPr>
          <a:xfrm>
            <a:off x="1468771" y="1996495"/>
            <a:ext cx="925445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400" b="1" spc="-150" err="1">
                <a:ea typeface="+mn-lt"/>
                <a:cs typeface="+mn-lt"/>
              </a:rPr>
              <a:t>경기도</a:t>
            </a:r>
            <a:r>
              <a:rPr lang="en-US" sz="2400" b="1" spc="-150">
                <a:ea typeface="+mn-lt"/>
                <a:cs typeface="+mn-lt"/>
              </a:rPr>
              <a:t> </a:t>
            </a:r>
            <a:r>
              <a:rPr lang="en-US" sz="2400" b="1" spc="-150" err="1">
                <a:ea typeface="+mn-lt"/>
                <a:cs typeface="+mn-lt"/>
              </a:rPr>
              <a:t>성남시_성남시</a:t>
            </a:r>
            <a:r>
              <a:rPr lang="en-US" sz="2400" b="1" spc="-150">
                <a:ea typeface="+mn-lt"/>
                <a:cs typeface="+mn-lt"/>
              </a:rPr>
              <a:t> </a:t>
            </a:r>
            <a:r>
              <a:rPr lang="en-US" sz="2400" b="1" spc="-150" err="1">
                <a:ea typeface="+mn-lt"/>
                <a:cs typeface="+mn-lt"/>
              </a:rPr>
              <a:t>전통시장</a:t>
            </a:r>
            <a:r>
              <a:rPr lang="en-US" sz="2400" b="1" spc="-150">
                <a:ea typeface="+mn-lt"/>
                <a:cs typeface="+mn-lt"/>
              </a:rPr>
              <a:t>/</a:t>
            </a:r>
            <a:r>
              <a:rPr lang="en-US" sz="2400" b="1" spc="-150" err="1">
                <a:ea typeface="+mn-lt"/>
                <a:cs typeface="+mn-lt"/>
              </a:rPr>
              <a:t>발달상권</a:t>
            </a:r>
            <a:r>
              <a:rPr lang="en-US" sz="2400" b="1" spc="-150">
                <a:ea typeface="+mn-lt"/>
                <a:cs typeface="+mn-lt"/>
              </a:rPr>
              <a:t>/</a:t>
            </a:r>
            <a:r>
              <a:rPr lang="en-US" sz="2400" b="1" spc="-150" err="1">
                <a:ea typeface="+mn-lt"/>
                <a:cs typeface="+mn-lt"/>
              </a:rPr>
              <a:t>골목상권</a:t>
            </a:r>
            <a:r>
              <a:rPr lang="en-US" sz="2400" b="1" spc="-150">
                <a:ea typeface="+mn-lt"/>
                <a:cs typeface="+mn-lt"/>
              </a:rPr>
              <a:t> </a:t>
            </a:r>
            <a:r>
              <a:rPr lang="en-US" sz="2400" b="1" spc="-150" err="1">
                <a:ea typeface="+mn-lt"/>
                <a:cs typeface="+mn-lt"/>
              </a:rPr>
              <a:t>기본상권정보</a:t>
            </a:r>
            <a:r>
              <a:rPr lang="en-US" sz="2400" b="1" spc="-150">
                <a:ea typeface="+mn-lt"/>
                <a:cs typeface="+mn-lt"/>
              </a:rPr>
              <a:t> </a:t>
            </a:r>
            <a:r>
              <a:rPr lang="en-US" sz="2400" b="1" spc="-150" err="1">
                <a:ea typeface="+mn-lt"/>
                <a:cs typeface="+mn-lt"/>
              </a:rPr>
              <a:t>현황</a:t>
            </a:r>
            <a:endParaRPr lang="ko-KR" sz="240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37C9F611-5E5A-360A-8E5E-B8AADA3726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64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961">
        <p159:morph option="byObject"/>
      </p:transition>
    </mc:Choice>
    <mc:Fallback xmlns="">
      <p:transition spd="slow" advTm="26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</a:rPr>
              <a:t>Data Set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9941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solidFill>
                  <a:schemeClr val="bg1"/>
                </a:solidFill>
                <a:latin typeface="Arial Nova Light" panose="020B0304020202020204" pitchFamily="34" charset="0"/>
              </a:rPr>
              <a:t>Data </a:t>
            </a:r>
            <a:r>
              <a:rPr lang="ko-KR" altLang="en-US" sz="1500">
                <a:solidFill>
                  <a:schemeClr val="bg1"/>
                </a:solidFill>
                <a:latin typeface="Arial Nova Light" panose="020B0304020202020204" pitchFamily="34" charset="0"/>
              </a:rPr>
              <a:t>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94904B-FC61-4D90-BA0A-83761D16208E}"/>
              </a:ext>
            </a:extLst>
          </p:cNvPr>
          <p:cNvSpPr txBox="1"/>
          <p:nvPr/>
        </p:nvSpPr>
        <p:spPr>
          <a:xfrm>
            <a:off x="1475016" y="1253715"/>
            <a:ext cx="924196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spc="-150" err="1">
                <a:ea typeface="+mn-lt"/>
                <a:cs typeface="+mn-lt"/>
              </a:rPr>
              <a:t>경기도</a:t>
            </a:r>
            <a:r>
              <a:rPr lang="en-US" sz="2400" b="1" spc="-150">
                <a:ea typeface="+mn-lt"/>
                <a:cs typeface="+mn-lt"/>
              </a:rPr>
              <a:t> </a:t>
            </a:r>
            <a:r>
              <a:rPr lang="en-US" sz="2400" b="1" spc="-150" err="1">
                <a:ea typeface="+mn-lt"/>
                <a:cs typeface="+mn-lt"/>
              </a:rPr>
              <a:t>성남시_성남시</a:t>
            </a:r>
            <a:r>
              <a:rPr lang="en-US" sz="2400" b="1" spc="-150">
                <a:ea typeface="+mn-lt"/>
                <a:cs typeface="+mn-lt"/>
              </a:rPr>
              <a:t> </a:t>
            </a:r>
            <a:r>
              <a:rPr lang="en-US" sz="2400" b="1" spc="-150" err="1">
                <a:ea typeface="+mn-lt"/>
                <a:cs typeface="+mn-lt"/>
              </a:rPr>
              <a:t>전통시장</a:t>
            </a:r>
            <a:r>
              <a:rPr lang="en-US" sz="2400" b="1" spc="-150">
                <a:ea typeface="+mn-lt"/>
                <a:cs typeface="+mn-lt"/>
              </a:rPr>
              <a:t>/</a:t>
            </a:r>
            <a:r>
              <a:rPr lang="en-US" sz="2400" b="1" spc="-150" err="1">
                <a:ea typeface="+mn-lt"/>
                <a:cs typeface="+mn-lt"/>
              </a:rPr>
              <a:t>발달상권</a:t>
            </a:r>
            <a:r>
              <a:rPr lang="en-US" sz="2400" b="1" spc="-150">
                <a:ea typeface="+mn-lt"/>
                <a:cs typeface="+mn-lt"/>
              </a:rPr>
              <a:t>/</a:t>
            </a:r>
            <a:r>
              <a:rPr lang="en-US" sz="2400" b="1" spc="-150" err="1">
                <a:ea typeface="+mn-lt"/>
                <a:cs typeface="+mn-lt"/>
              </a:rPr>
              <a:t>골목상권</a:t>
            </a:r>
            <a:r>
              <a:rPr lang="en-US" sz="2400" b="1" spc="-150">
                <a:ea typeface="+mn-lt"/>
                <a:cs typeface="+mn-lt"/>
              </a:rPr>
              <a:t> </a:t>
            </a:r>
            <a:r>
              <a:rPr lang="en-US" sz="2400" b="1" spc="-150" err="1">
                <a:ea typeface="+mn-lt"/>
                <a:cs typeface="+mn-lt"/>
              </a:rPr>
              <a:t>기본상권정보</a:t>
            </a:r>
            <a:r>
              <a:rPr lang="en-US" sz="2400" b="1" spc="-150">
                <a:ea typeface="+mn-lt"/>
                <a:cs typeface="+mn-lt"/>
              </a:rPr>
              <a:t> </a:t>
            </a:r>
            <a:r>
              <a:rPr lang="en-US" sz="2400" b="1" spc="-150" err="1">
                <a:ea typeface="+mn-lt"/>
                <a:cs typeface="+mn-lt"/>
              </a:rPr>
              <a:t>현황</a:t>
            </a:r>
            <a:endParaRPr lang="ko-KR" sz="240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4E2ECD1A-35AB-96AE-994C-07211D8A2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61292"/>
              </p:ext>
            </p:extLst>
          </p:nvPr>
        </p:nvGraphicFramePr>
        <p:xfrm>
          <a:off x="875861" y="1909378"/>
          <a:ext cx="10772195" cy="3554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655">
                  <a:extLst>
                    <a:ext uri="{9D8B030D-6E8A-4147-A177-3AD203B41FA5}">
                      <a16:colId xmlns:a16="http://schemas.microsoft.com/office/drawing/2014/main" val="3365594248"/>
                    </a:ext>
                  </a:extLst>
                </a:gridCol>
                <a:gridCol w="3750441">
                  <a:extLst>
                    <a:ext uri="{9D8B030D-6E8A-4147-A177-3AD203B41FA5}">
                      <a16:colId xmlns:a16="http://schemas.microsoft.com/office/drawing/2014/main" val="1987423087"/>
                    </a:ext>
                  </a:extLst>
                </a:gridCol>
                <a:gridCol w="1404351">
                  <a:extLst>
                    <a:ext uri="{9D8B030D-6E8A-4147-A177-3AD203B41FA5}">
                      <a16:colId xmlns:a16="http://schemas.microsoft.com/office/drawing/2014/main" val="3577900732"/>
                    </a:ext>
                  </a:extLst>
                </a:gridCol>
                <a:gridCol w="3981748">
                  <a:extLst>
                    <a:ext uri="{9D8B030D-6E8A-4147-A177-3AD203B41FA5}">
                      <a16:colId xmlns:a16="http://schemas.microsoft.com/office/drawing/2014/main" val="530116056"/>
                    </a:ext>
                  </a:extLst>
                </a:gridCol>
              </a:tblGrid>
              <a:tr h="408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변수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변수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230534"/>
                  </a:ext>
                </a:extLst>
              </a:tr>
              <a:tr h="4082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200" b="0" i="0" u="none" strike="noStrike" noProof="0">
                          <a:latin typeface="나눔스퀘어 Light"/>
                        </a:rPr>
                        <a:t>기준년월</a:t>
                      </a:r>
                      <a:endParaRPr lang="ko-K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b="0" i="0" u="none" strike="noStrike" noProof="0">
                          <a:latin typeface="나눔스퀘어 Light"/>
                        </a:rPr>
                        <a:t>관련 사항들을 등록</a:t>
                      </a:r>
                      <a:r>
                        <a:rPr lang="ko-KR" sz="1200" b="0" i="0" u="none" strike="noStrike" noProof="0">
                          <a:latin typeface="나눔스퀘어 Light"/>
                        </a:rPr>
                        <a:t>(</a:t>
                      </a:r>
                      <a:r>
                        <a:rPr lang="ko-KR" altLang="en-US" sz="1200" b="0" i="0" u="none" strike="noStrike" noProof="0">
                          <a:latin typeface="나눔스퀘어 Light"/>
                        </a:rPr>
                        <a:t>조사</a:t>
                      </a:r>
                      <a:r>
                        <a:rPr lang="en-US" altLang="ko-KR" sz="1200" b="0" i="0" u="none" strike="noStrike" noProof="0">
                          <a:latin typeface="나눔스퀘어 Light"/>
                        </a:rPr>
                        <a:t>)</a:t>
                      </a:r>
                      <a:r>
                        <a:rPr lang="ko-KR" altLang="en-US" sz="1200" b="0" i="0" u="none" strike="noStrike" noProof="0">
                          <a:latin typeface="나눔스퀘어 Light"/>
                        </a:rPr>
                        <a:t>한</a:t>
                      </a:r>
                      <a:r>
                        <a:rPr lang="ko-KR" sz="1200" b="0" i="0" u="none" strike="noStrike" noProof="0">
                          <a:latin typeface="나눔스퀘어 Light"/>
                        </a:rPr>
                        <a:t> 날짜</a:t>
                      </a:r>
                      <a:endParaRPr lang="ko-K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200" b="0" i="0" u="none" strike="noStrike" noProof="0">
                          <a:latin typeface="나눔스퀘어 Light"/>
                        </a:rPr>
                        <a:t>금융기관.수</a:t>
                      </a:r>
                      <a:endParaRPr lang="ko-K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200" b="0" i="0" u="none" strike="noStrike" noProof="0">
                          <a:latin typeface="나눔스퀘어 Light"/>
                        </a:rPr>
                        <a:t>해당 구역 내에 입지한 금융기관 수</a:t>
                      </a:r>
                      <a:endParaRPr lang="ko-K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626990"/>
                  </a:ext>
                </a:extLst>
              </a:tr>
              <a:tr h="5272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상권구분코드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/>
                        <a:t>상권을 발달상권(1), 골목상권(2), 기타(3)</a:t>
                      </a:r>
                      <a:r>
                        <a:rPr lang="ko-KR" altLang="en-US" sz="1200" err="1"/>
                        <a:t>으로</a:t>
                      </a:r>
                      <a:r>
                        <a:rPr lang="ko-KR" altLang="en-US" sz="1200"/>
                        <a:t>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200" b="0" i="0" u="none" strike="noStrike" noProof="0">
                          <a:latin typeface="나눔스퀘어 Light"/>
                        </a:rPr>
                        <a:t>교육시설.수</a:t>
                      </a:r>
                      <a:endParaRPr lang="ko-K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200" b="0" i="0" u="none" strike="noStrike" noProof="0">
                          <a:latin typeface="나눔스퀘어 Light"/>
                        </a:rPr>
                        <a:t>해당 구역 내에 입지한 교육시설 수</a:t>
                      </a:r>
                      <a:endParaRPr lang="ko-K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75014"/>
                  </a:ext>
                </a:extLst>
              </a:tr>
              <a:tr h="408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소속구역명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/>
                        <a:t>해당 구역에 속한 상권의 이름 (구체적임)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200" b="0" i="0" u="none" strike="noStrike" noProof="0">
                          <a:latin typeface="나눔스퀘어 Light"/>
                        </a:rPr>
                        <a:t>초중고교.수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200" b="0" i="0" u="none" strike="noStrike" noProof="0">
                          <a:latin typeface="나눔스퀘어 Light"/>
                        </a:rPr>
                        <a:t>해당 구역 내에 입지한 초중고교의 수</a:t>
                      </a:r>
                      <a:endParaRPr lang="ko-K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677768"/>
                  </a:ext>
                </a:extLst>
              </a:tr>
              <a:tr h="765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소속구역 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200" b="0" i="0" u="none" strike="noStrike" noProof="0">
                          <a:latin typeface="나눔스퀘어 Light"/>
                        </a:rPr>
                        <a:t>소속구역...</a:t>
                      </a:r>
                      <a:r>
                        <a:rPr lang="ko-KR" sz="1200" b="0" i="0" u="none" strike="noStrike" noProof="0" err="1">
                          <a:latin typeface="나눔스퀘어 Light"/>
                        </a:rPr>
                        <a:t>소속구역.한정</a:t>
                      </a:r>
                      <a:r>
                        <a:rPr lang="ko-KR" altLang="en-US" sz="1200" b="0" i="0" u="none" strike="noStrike" noProof="0">
                          <a:latin typeface="나눔스퀘어 Light"/>
                        </a:rPr>
                        <a:t> </a:t>
                      </a:r>
                      <a:r>
                        <a:rPr lang="en-US" altLang="ko-KR" sz="1200" b="0" i="0" u="none" strike="noStrike" noProof="0">
                          <a:latin typeface="나눔스퀘어 Light"/>
                        </a:rPr>
                        <a:t>(</a:t>
                      </a:r>
                      <a:r>
                        <a:rPr lang="ko-KR" sz="1200" b="0" i="0" u="none" strike="noStrike" noProof="0">
                          <a:latin typeface="나눔스퀘어 Light"/>
                        </a:rPr>
                        <a:t>1</a:t>
                      </a:r>
                      <a:r>
                        <a:rPr lang="en-US" altLang="ko-KR" sz="1200" b="0" i="0" u="none" strike="noStrike" noProof="0">
                          <a:latin typeface="나눔스퀘어 Light"/>
                        </a:rPr>
                        <a:t>).</a:t>
                      </a:r>
                      <a:r>
                        <a:rPr lang="ko-KR" sz="1200" b="0" i="0" u="none" strike="noStrike" noProof="0" err="1">
                          <a:latin typeface="나눔스퀘어 Light"/>
                        </a:rPr>
                        <a:t>소속구역.반경</a:t>
                      </a:r>
                      <a:r>
                        <a:rPr lang="ko-KR" sz="1200" b="0" i="0" u="none" strike="noStrike" noProof="0">
                          <a:latin typeface="나눔스퀘어 Light"/>
                        </a:rPr>
                        <a:t>.</a:t>
                      </a:r>
                      <a:r>
                        <a:rPr lang="en-US" altLang="ko-KR" sz="1200" b="0" i="0" u="none" strike="noStrike" noProof="0">
                          <a:latin typeface="나눔스퀘어 Light"/>
                        </a:rPr>
                        <a:t>500m (2)</a:t>
                      </a:r>
                      <a:r>
                        <a:rPr lang="ko-KR" sz="1200" b="0" i="0" u="none" strike="noStrike" noProof="0">
                          <a:latin typeface="나눔스퀘어 Light"/>
                        </a:rPr>
                        <a:t>.</a:t>
                      </a:r>
                      <a:r>
                        <a:rPr lang="ko-KR" altLang="en-US" sz="1200" b="0" i="0" u="none" strike="noStrike" noProof="0">
                          <a:latin typeface="나눔스퀘어 Light"/>
                        </a:rPr>
                        <a:t> </a:t>
                      </a:r>
                      <a:r>
                        <a:rPr lang="ko-KR" sz="1200" b="0" i="0" u="none" strike="noStrike" noProof="0">
                          <a:latin typeface="나눔스퀘어 Light"/>
                        </a:rPr>
                        <a:t>소속구역.반경.1000m</a:t>
                      </a:r>
                      <a:r>
                        <a:rPr lang="ko-KR" altLang="en-US" sz="1200" b="0" i="0" u="none" strike="noStrike" noProof="0">
                          <a:latin typeface="나눔스퀘어 Light"/>
                        </a:rPr>
                        <a:t> </a:t>
                      </a:r>
                      <a:r>
                        <a:rPr lang="en-US" altLang="ko-KR" sz="1200" b="0" i="0" u="none" strike="noStrike" noProof="0">
                          <a:latin typeface="나눔스퀘어 Light"/>
                        </a:rPr>
                        <a:t>(3) ...</a:t>
                      </a:r>
                      <a:r>
                        <a:rPr lang="ko-KR" sz="1200" b="0" i="0" u="none" strike="noStrike" noProof="0">
                          <a:latin typeface="나눔스퀘어 Light"/>
                        </a:rPr>
                        <a:t> 등 </a:t>
                      </a:r>
                      <a:r>
                        <a:rPr lang="ko-KR" altLang="en-US" sz="1200" b="0" i="0" u="none" strike="noStrike" noProof="0">
                          <a:latin typeface="나눔스퀘어 Light"/>
                        </a:rPr>
                        <a:t>소속 구역과 떨어진</a:t>
                      </a:r>
                      <a:r>
                        <a:rPr lang="ko-KR" sz="1200" b="0" i="0" u="none" strike="noStrike" noProof="0">
                          <a:latin typeface="나눔스퀘어 Light"/>
                        </a:rPr>
                        <a:t> 거리</a:t>
                      </a:r>
                      <a:endParaRPr lang="ko-K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b="0" i="0" u="none" strike="noStrike" noProof="0">
                          <a:latin typeface="나눔스퀘어 Light"/>
                        </a:rPr>
                        <a:t>유통점</a:t>
                      </a:r>
                      <a:r>
                        <a:rPr lang="en-US" altLang="ko-KR" sz="1200" b="0" i="0" u="none" strike="noStrike" noProof="0">
                          <a:latin typeface="나눔스퀘어 Light"/>
                        </a:rPr>
                        <a:t>.</a:t>
                      </a:r>
                      <a:r>
                        <a:rPr lang="ko-KR" altLang="en-US" sz="1200" b="0" i="0" u="none" strike="noStrike" noProof="0">
                          <a:latin typeface="나눔스퀘어 Light"/>
                        </a:rPr>
                        <a:t>수</a:t>
                      </a:r>
                      <a:endParaRPr lang="ko-K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b="0" i="0" u="none" strike="noStrike" noProof="0">
                          <a:latin typeface="나눔스퀘어 Light"/>
                        </a:rPr>
                        <a:t>해당 구역 내에 입지한 유통점의 수</a:t>
                      </a:r>
                      <a:endParaRPr lang="ko-K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0106"/>
                  </a:ext>
                </a:extLst>
              </a:tr>
              <a:tr h="47626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200" b="0" i="0" u="none" strike="noStrike" noProof="0">
                          <a:latin typeface="나눔스퀘어 Light"/>
                        </a:rPr>
                        <a:t>주거인구.수</a:t>
                      </a:r>
                      <a:endParaRPr lang="ko-K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200" b="0" i="0" u="none" strike="noStrike" noProof="0">
                          <a:latin typeface="나눔스퀘어 Light"/>
                        </a:rPr>
                        <a:t>해당 구역에 거주하는 사람들의 인구 수</a:t>
                      </a:r>
                      <a:endParaRPr lang="ko-K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200" b="0" i="0" u="none" strike="noStrike" noProof="0">
                          <a:latin typeface="나눔스퀘어 Light"/>
                        </a:rPr>
                        <a:t>대표상권유형</a:t>
                      </a:r>
                      <a:endParaRPr lang="en-US" altLang="ko-KR" sz="1200" b="0" i="0" u="none" strike="noStrike" noProof="0">
                        <a:latin typeface="나눔스퀘어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b="0" i="0" u="none" strike="noStrike" noProof="0">
                          <a:latin typeface="나눔스퀘어 Light"/>
                        </a:rPr>
                        <a:t>해당 구역 내에 입지한 대표상권의 유형</a:t>
                      </a:r>
                      <a:endParaRPr lang="ko-K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31837"/>
                  </a:ext>
                </a:extLst>
              </a:tr>
              <a:tr h="56131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200" b="0" i="0" u="none" strike="noStrike" noProof="0">
                          <a:latin typeface="나눔스퀘어 Light"/>
                        </a:rPr>
                        <a:t>관공서.수</a:t>
                      </a:r>
                      <a:endParaRPr lang="ko-K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200" b="0" i="0" u="none" strike="noStrike" noProof="0">
                          <a:latin typeface="나눔스퀘어 Light"/>
                        </a:rPr>
                        <a:t>해당 구역 내에 입지한 관공서의 수</a:t>
                      </a:r>
                      <a:endParaRPr lang="ko-K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b="0" i="0" u="none" strike="noStrike" noProof="0">
                        <a:latin typeface="나눔스퀘어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b="0" i="0" u="none" strike="noStrike" noProof="0">
                        <a:latin typeface="나눔스퀘어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3622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AE13A91-F220-3409-6E9D-D2D7D060BCE3}"/>
              </a:ext>
            </a:extLst>
          </p:cNvPr>
          <p:cNvSpPr txBox="1"/>
          <p:nvPr/>
        </p:nvSpPr>
        <p:spPr>
          <a:xfrm>
            <a:off x="1019504" y="5635297"/>
            <a:ext cx="10660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/>
              <a:t>기준 </a:t>
            </a:r>
            <a:r>
              <a:rPr lang="ko-KR" altLang="en-US" sz="1600" err="1"/>
              <a:t>년월은</a:t>
            </a:r>
            <a:r>
              <a:rPr lang="ko-KR" altLang="en-US" sz="1600"/>
              <a:t> 별다른 뜻이 없는 불필요한 변수로 하나의 날짜 뿐이며, 소속구역명 또한 매우 구체적으로 다양하다.</a:t>
            </a:r>
            <a:endParaRPr lang="ko-KR" sz="1600"/>
          </a:p>
          <a:p>
            <a:pPr algn="ctr"/>
            <a:r>
              <a:rPr lang="ko-KR" altLang="en-US" sz="1600"/>
              <a:t>또한 소속구역명 이름 그 자체에서 다른 변수들과 직접적인 연관을 찾기 힘들다. </a:t>
            </a:r>
            <a:endParaRPr lang="ko-KR" sz="1600"/>
          </a:p>
          <a:p>
            <a:pPr algn="ctr"/>
            <a:r>
              <a:rPr lang="ko-KR" altLang="en-US" sz="1600" b="1" u="sng">
                <a:solidFill>
                  <a:srgbClr val="CC3399"/>
                </a:solidFill>
              </a:rPr>
              <a:t>따라서 </a:t>
            </a:r>
            <a:r>
              <a:rPr lang="ko-KR" altLang="en-US" sz="1600" b="1" u="sng" err="1">
                <a:solidFill>
                  <a:srgbClr val="CC3399"/>
                </a:solidFill>
              </a:rPr>
              <a:t>전처리</a:t>
            </a:r>
            <a:r>
              <a:rPr lang="ko-KR" altLang="en-US" sz="1600" b="1" u="sng">
                <a:solidFill>
                  <a:srgbClr val="CC3399"/>
                </a:solidFill>
              </a:rPr>
              <a:t> 과정에서 두 변수를 먼저 삭제하였다.</a:t>
            </a:r>
            <a:endParaRPr lang="ko-KR" sz="1600" b="1" u="sng">
              <a:solidFill>
                <a:srgbClr val="CC3399"/>
              </a:solidFill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1FBAD56-EFED-9ED8-CA79-932A5C5AA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59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5568">
        <p159:morph option="byObject"/>
      </p:transition>
    </mc:Choice>
    <mc:Fallback xmlns="">
      <p:transition spd="slow" advTm="255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</a:rPr>
              <a:t>Data Set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993413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500">
                <a:solidFill>
                  <a:schemeClr val="bg1"/>
                </a:solidFill>
                <a:latin typeface="Arial Nova Light"/>
              </a:rPr>
              <a:t>Data EDA</a:t>
            </a:r>
            <a:endParaRPr lang="ko-KR" altLang="en-US" sz="1500">
              <a:solidFill>
                <a:schemeClr val="bg1"/>
              </a:solidFill>
              <a:latin typeface="Arial Nova Light"/>
            </a:endParaRPr>
          </a:p>
        </p:txBody>
      </p:sp>
      <p:pic>
        <p:nvPicPr>
          <p:cNvPr id="6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1CFC5099-C23A-C2EF-54D6-FEE197171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31" y="1568674"/>
            <a:ext cx="5335752" cy="1758721"/>
          </a:xfrm>
          <a:prstGeom prst="rect">
            <a:avLst/>
          </a:prstGeom>
        </p:spPr>
      </p:pic>
      <p:pic>
        <p:nvPicPr>
          <p:cNvPr id="9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D81E0482-2477-4156-FBEF-3A4E8629C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504" y="1568673"/>
            <a:ext cx="5344510" cy="1758720"/>
          </a:xfrm>
          <a:prstGeom prst="rect">
            <a:avLst/>
          </a:prstGeom>
        </p:spPr>
      </p:pic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C7AD0CD-5AE7-B7F9-D960-9AD3172B5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31" y="3629830"/>
            <a:ext cx="7411545" cy="25587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584580-A455-E925-5BF3-65D7BF9CB695}"/>
              </a:ext>
            </a:extLst>
          </p:cNvPr>
          <p:cNvSpPr txBox="1"/>
          <p:nvPr/>
        </p:nvSpPr>
        <p:spPr>
          <a:xfrm>
            <a:off x="9016125" y="4120056"/>
            <a:ext cx="26118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다음과 같이 간단히 데이터의 특성을 살펴볼 수 있다.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317FD1E-54D3-AB02-853D-AC2C207DA9F9}"/>
              </a:ext>
            </a:extLst>
          </p:cNvPr>
          <p:cNvSpPr/>
          <p:nvPr/>
        </p:nvSpPr>
        <p:spPr>
          <a:xfrm>
            <a:off x="8263394" y="4117835"/>
            <a:ext cx="630621" cy="490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FD9B96EC-50A5-44B4-0408-F62B845619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2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0">
        <p159:morph option="byObject"/>
      </p:transition>
    </mc:Choice>
    <mc:Fallback xmlns="">
      <p:transition spd="slow" advTm="110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6617827" y="1936724"/>
            <a:ext cx="2312739" cy="2312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</a:rPr>
              <a:t>Data Set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5712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solidFill>
                  <a:schemeClr val="bg1"/>
                </a:solidFill>
                <a:latin typeface="Arial Nova Light" panose="020B0304020202020204" pitchFamily="34" charset="0"/>
              </a:rPr>
              <a:t>Data </a:t>
            </a:r>
            <a:r>
              <a:rPr lang="ko-KR" altLang="en-US" sz="1500">
                <a:solidFill>
                  <a:schemeClr val="bg1"/>
                </a:solidFill>
                <a:latin typeface="Arial Nova Light" panose="020B0304020202020204" pitchFamily="34" charset="0"/>
              </a:rPr>
              <a:t>전처리 과정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919143" y="1936724"/>
            <a:ext cx="2312739" cy="2312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3813610" y="1936724"/>
            <a:ext cx="2312739" cy="2312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383885" y="4579186"/>
            <a:ext cx="3290546" cy="1810596"/>
            <a:chOff x="231605" y="5390664"/>
            <a:chExt cx="3649435" cy="18105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231605" y="5877821"/>
              <a:ext cx="3649435" cy="132343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600" spc="-150" err="1">
                  <a:ea typeface="+mn-lt"/>
                  <a:cs typeface="+mn-lt"/>
                </a:rPr>
                <a:t>의미없는</a:t>
              </a:r>
              <a:r>
                <a:rPr lang="ko-KR" altLang="en-US" sz="1600" spc="-150">
                  <a:ea typeface="+mn-lt"/>
                  <a:cs typeface="+mn-lt"/>
                </a:rPr>
                <a:t> 변수 </a:t>
              </a:r>
              <a:endParaRPr lang="ko-KR" sz="1600" err="1">
                <a:ea typeface="+mn-lt"/>
                <a:cs typeface="+mn-lt"/>
              </a:endParaRPr>
            </a:p>
            <a:p>
              <a:pPr algn="ctr"/>
              <a:r>
                <a:rPr lang="ko-KR" altLang="en-US" sz="1600" spc="-150">
                  <a:ea typeface="+mn-lt"/>
                  <a:cs typeface="+mn-lt"/>
                </a:rPr>
                <a:t>또는 다른</a:t>
              </a:r>
              <a:r>
                <a:rPr lang="en-US" altLang="ko-KR" sz="1600" spc="-150">
                  <a:ea typeface="+mn-lt"/>
                  <a:cs typeface="+mn-lt"/>
                </a:rPr>
                <a:t> </a:t>
              </a:r>
              <a:r>
                <a:rPr lang="en-US" altLang="ko-KR" sz="1600" spc="-150" err="1">
                  <a:ea typeface="+mn-lt"/>
                  <a:cs typeface="+mn-lt"/>
                </a:rPr>
                <a:t>속성들과</a:t>
              </a:r>
              <a:r>
                <a:rPr lang="en-US" altLang="ko-KR" sz="1600" spc="-150">
                  <a:ea typeface="+mn-lt"/>
                  <a:cs typeface="+mn-lt"/>
                </a:rPr>
                <a:t>  별 </a:t>
              </a:r>
              <a:r>
                <a:rPr lang="en-US" altLang="ko-KR" sz="1600" spc="-150" err="1">
                  <a:ea typeface="+mn-lt"/>
                  <a:cs typeface="+mn-lt"/>
                </a:rPr>
                <a:t>다른</a:t>
              </a:r>
              <a:r>
                <a:rPr lang="en-US" altLang="ko-KR" sz="1600" spc="-150">
                  <a:ea typeface="+mn-lt"/>
                  <a:cs typeface="+mn-lt"/>
                </a:rPr>
                <a:t> </a:t>
              </a:r>
              <a:r>
                <a:rPr lang="en-US" altLang="ko-KR" sz="1600" spc="-150" err="1">
                  <a:ea typeface="+mn-lt"/>
                  <a:cs typeface="+mn-lt"/>
                </a:rPr>
                <a:t>연관</a:t>
              </a:r>
              <a:r>
                <a:rPr lang="en-US" altLang="ko-KR" sz="1600" spc="-150">
                  <a:ea typeface="+mn-lt"/>
                  <a:cs typeface="+mn-lt"/>
                </a:rPr>
                <a:t> </a:t>
              </a:r>
              <a:r>
                <a:rPr lang="en-US" altLang="ko-KR" sz="1600" spc="-150" err="1">
                  <a:ea typeface="+mn-lt"/>
                  <a:cs typeface="+mn-lt"/>
                </a:rPr>
                <a:t>없는</a:t>
              </a:r>
              <a:r>
                <a:rPr lang="en-US" altLang="ko-KR" sz="1600" spc="-150">
                  <a:ea typeface="+mn-lt"/>
                  <a:cs typeface="+mn-lt"/>
                </a:rPr>
                <a:t> </a:t>
              </a:r>
              <a:r>
                <a:rPr lang="en-US" altLang="ko-KR" sz="1600" spc="-150" err="1">
                  <a:ea typeface="+mn-lt"/>
                  <a:cs typeface="+mn-lt"/>
                </a:rPr>
                <a:t>변수</a:t>
              </a:r>
              <a:endParaRPr lang="ko-KR" sz="1600">
                <a:ea typeface="+mn-lt"/>
                <a:cs typeface="+mn-lt"/>
              </a:endParaRPr>
            </a:p>
            <a:p>
              <a:pPr algn="ctr"/>
              <a:r>
                <a:rPr lang="en-US" sz="1600" b="1" spc="-150">
                  <a:ea typeface="+mn-lt"/>
                  <a:cs typeface="+mn-lt"/>
                </a:rPr>
                <a:t>"</a:t>
              </a:r>
              <a:r>
                <a:rPr lang="ko-KR" altLang="en-US" sz="1600" b="1" spc="-150">
                  <a:ea typeface="+mn-lt"/>
                  <a:cs typeface="+mn-lt"/>
                </a:rPr>
                <a:t>기준년월</a:t>
              </a:r>
              <a:r>
                <a:rPr lang="en-US" sz="1600" b="1" spc="-150">
                  <a:ea typeface="+mn-lt"/>
                  <a:cs typeface="+mn-lt"/>
                </a:rPr>
                <a:t>", "</a:t>
              </a:r>
              <a:r>
                <a:rPr lang="ko-KR" altLang="en-US" sz="1600" b="1" spc="-150">
                  <a:ea typeface="+mn-lt"/>
                  <a:cs typeface="+mn-lt"/>
                </a:rPr>
                <a:t>소속구역명</a:t>
              </a:r>
              <a:r>
                <a:rPr lang="en-US" sz="1600" b="1" spc="-150">
                  <a:ea typeface="+mn-lt"/>
                  <a:cs typeface="+mn-lt"/>
                </a:rPr>
                <a:t>"</a:t>
              </a:r>
              <a:r>
                <a:rPr lang="ko-KR" altLang="en-US" sz="1600" b="1" spc="-150">
                  <a:ea typeface="+mn-lt"/>
                  <a:cs typeface="+mn-lt"/>
                </a:rPr>
                <a:t>의</a:t>
              </a:r>
              <a:r>
                <a:rPr lang="en-US" sz="1600" b="1" spc="-150">
                  <a:ea typeface="+mn-lt"/>
                  <a:cs typeface="+mn-lt"/>
                </a:rPr>
                <a:t> </a:t>
              </a:r>
              <a:r>
                <a:rPr lang="ko-KR" altLang="en-US" sz="1600" b="1" spc="-150">
                  <a:ea typeface="+mn-lt"/>
                  <a:cs typeface="+mn-lt"/>
                </a:rPr>
                <a:t>변수</a:t>
              </a:r>
              <a:r>
                <a:rPr lang="en-US" sz="1600" b="1" spc="-150">
                  <a:ea typeface="+mn-lt"/>
                  <a:cs typeface="+mn-lt"/>
                </a:rPr>
                <a:t> 2</a:t>
              </a:r>
              <a:r>
                <a:rPr lang="ko-KR" altLang="en-US" sz="1600" b="1" spc="-150">
                  <a:ea typeface="+mn-lt"/>
                  <a:cs typeface="+mn-lt"/>
                </a:rPr>
                <a:t>개를</a:t>
              </a:r>
              <a:r>
                <a:rPr lang="en-US" sz="1600" b="1" spc="-150">
                  <a:ea typeface="+mn-lt"/>
                  <a:cs typeface="+mn-lt"/>
                </a:rPr>
                <a:t> </a:t>
              </a:r>
              <a:r>
                <a:rPr lang="ko-KR" altLang="en-US" sz="1600" b="1" spc="-150">
                  <a:ea typeface="+mn-lt"/>
                  <a:cs typeface="+mn-lt"/>
                </a:rPr>
                <a:t>제거</a:t>
              </a:r>
              <a:endParaRPr lang="ko-KR" sz="1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593511" y="5390664"/>
              <a:ext cx="2964010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 spc="-150">
                  <a:solidFill>
                    <a:srgbClr val="393939"/>
                  </a:solidFill>
                  <a:latin typeface="+mj-ea"/>
                  <a:ea typeface="+mj-ea"/>
                </a:rPr>
                <a:t>불필요한 변수 제거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3750495" y="4609627"/>
            <a:ext cx="2600196" cy="909177"/>
            <a:chOff x="631683" y="5390664"/>
            <a:chExt cx="2887651" cy="8586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spc="-150" err="1">
                  <a:solidFill>
                    <a:srgbClr val="393939"/>
                  </a:solidFill>
                </a:rPr>
                <a:t>결측치</a:t>
              </a:r>
              <a:r>
                <a:rPr lang="en-US" altLang="ko-KR" sz="1700" spc="-150">
                  <a:solidFill>
                    <a:srgbClr val="393939"/>
                  </a:solidFill>
                </a:rPr>
                <a:t>, </a:t>
              </a:r>
              <a:r>
                <a:rPr lang="ko-KR" altLang="en-US" sz="1700" spc="-150">
                  <a:solidFill>
                    <a:srgbClr val="393939"/>
                  </a:solidFill>
                </a:rPr>
                <a:t>이상치를 조사한 후 정제</a:t>
              </a:r>
              <a:endParaRPr lang="en-US" altLang="ko-KR" sz="1700" spc="-15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755281" y="5390664"/>
              <a:ext cx="26404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err="1">
                  <a:solidFill>
                    <a:srgbClr val="393939"/>
                  </a:solidFill>
                  <a:latin typeface="+mj-ea"/>
                  <a:ea typeface="+mj-ea"/>
                </a:rPr>
                <a:t>결측치</a:t>
              </a:r>
              <a:r>
                <a:rPr lang="en-US" altLang="ko-KR" sz="2400" spc="-150">
                  <a:solidFill>
                    <a:srgbClr val="393939"/>
                  </a:solidFill>
                  <a:latin typeface="+mj-ea"/>
                  <a:ea typeface="+mj-ea"/>
                </a:rPr>
                <a:t> &amp; </a:t>
              </a:r>
              <a:r>
                <a:rPr lang="ko-KR" altLang="en-US" sz="2400" spc="-150">
                  <a:solidFill>
                    <a:srgbClr val="393939"/>
                  </a:solidFill>
                  <a:latin typeface="+mj-ea"/>
                  <a:ea typeface="+mj-ea"/>
                </a:rPr>
                <a:t>이상치 정제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9129760" y="4465326"/>
            <a:ext cx="2600196" cy="1100583"/>
            <a:chOff x="631683" y="5390664"/>
            <a:chExt cx="2887651" cy="11451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64048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sz="1700" spc="-150">
                  <a:ea typeface="+mn-lt"/>
                  <a:cs typeface="+mn-lt"/>
                </a:rPr>
                <a:t>변수의 단위가 결과에 미치는 영향을</a:t>
              </a:r>
              <a:r>
                <a:rPr lang="ko-KR" altLang="en-US" sz="1700" spc="-150">
                  <a:ea typeface="+mn-lt"/>
                  <a:cs typeface="+mn-lt"/>
                </a:rPr>
                <a:t> 균등하게 함</a:t>
              </a:r>
              <a:endParaRPr lang="ko-KR" sz="1700" spc="-1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492311" y="5390664"/>
              <a:ext cx="1166399" cy="48036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 spc="-150">
                  <a:solidFill>
                    <a:srgbClr val="393939"/>
                  </a:solidFill>
                  <a:latin typeface="+mj-ea"/>
                  <a:ea typeface="+mj-ea"/>
                </a:rPr>
                <a:t>표준화</a:t>
              </a:r>
              <a:endParaRPr lang="ko-KR" altLang="en-US" sz="2400" spc="-150">
                <a:solidFill>
                  <a:srgbClr val="393939"/>
                </a:solidFill>
                <a:latin typeface="나눔스퀘어 ExtraBold"/>
              </a:endParaRPr>
            </a:p>
          </p:txBody>
        </p:sp>
      </p:grpSp>
      <p:pic>
        <p:nvPicPr>
          <p:cNvPr id="31" name="그래픽 30" descr="전자 상거래">
            <a:extLst>
              <a:ext uri="{FF2B5EF4-FFF2-40B4-BE49-F238E27FC236}">
                <a16:creationId xmlns:a16="http://schemas.microsoft.com/office/drawing/2014/main" id="{AA618D75-45A7-41B9-867D-27DE5022B6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7806" y="2462189"/>
            <a:ext cx="1370289" cy="1370289"/>
          </a:xfrm>
          <a:prstGeom prst="rect">
            <a:avLst/>
          </a:prstGeom>
        </p:spPr>
      </p:pic>
      <p:pic>
        <p:nvPicPr>
          <p:cNvPr id="33" name="그래픽 32" descr="자물쇠">
            <a:extLst>
              <a:ext uri="{FF2B5EF4-FFF2-40B4-BE49-F238E27FC236}">
                <a16:creationId xmlns:a16="http://schemas.microsoft.com/office/drawing/2014/main" id="{B1C923E4-48BC-49E6-99AA-A6344904F21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4834" y="2374112"/>
            <a:ext cx="1370289" cy="1370289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D758ABC9-6285-407D-B03C-9B322E2BF87F}"/>
              </a:ext>
            </a:extLst>
          </p:cNvPr>
          <p:cNvSpPr/>
          <p:nvPr/>
        </p:nvSpPr>
        <p:spPr>
          <a:xfrm>
            <a:off x="9422386" y="1936724"/>
            <a:ext cx="2312739" cy="2312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방패 선택 표시">
            <a:extLst>
              <a:ext uri="{FF2B5EF4-FFF2-40B4-BE49-F238E27FC236}">
                <a16:creationId xmlns:a16="http://schemas.microsoft.com/office/drawing/2014/main" id="{CFECA9C8-8387-4473-8ABF-9CC63394810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02568" y="2447572"/>
            <a:ext cx="1370289" cy="13702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81777D-D06C-4088-9D08-DFB7E1F7E5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628" y="2551525"/>
            <a:ext cx="1083136" cy="1083136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31777B65-A009-4F3F-AB07-ACB7C1A4F9DC}"/>
              </a:ext>
            </a:extLst>
          </p:cNvPr>
          <p:cNvGrpSpPr/>
          <p:nvPr/>
        </p:nvGrpSpPr>
        <p:grpSpPr>
          <a:xfrm>
            <a:off x="6567176" y="4579188"/>
            <a:ext cx="2600196" cy="1100583"/>
            <a:chOff x="631683" y="5390664"/>
            <a:chExt cx="2887651" cy="114515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BF7D19-4467-4BD5-B200-D55F4F2DFE47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64048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700" spc="-150" err="1">
                  <a:solidFill>
                    <a:srgbClr val="393939"/>
                  </a:solidFill>
                </a:rPr>
                <a:t>Chr</a:t>
              </a:r>
              <a:r>
                <a:rPr lang="ko-KR" altLang="en-US" sz="1700" spc="-150">
                  <a:solidFill>
                    <a:srgbClr val="393939"/>
                  </a:solidFill>
                </a:rPr>
                <a:t> 데이터를 </a:t>
              </a:r>
              <a:r>
                <a:rPr lang="en-US" altLang="ko-KR" sz="1700" spc="-150">
                  <a:solidFill>
                    <a:srgbClr val="393939"/>
                  </a:solidFill>
                </a:rPr>
                <a:t>factor</a:t>
              </a:r>
              <a:r>
                <a:rPr lang="ko-KR" altLang="en-US" sz="1700" spc="-150">
                  <a:solidFill>
                    <a:srgbClr val="393939"/>
                  </a:solidFill>
                </a:rPr>
                <a:t>형 등 알맞은 타입으로 변환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8F5FF5-3246-4C2F-BA67-84C8927AF1F0}"/>
                </a:ext>
              </a:extLst>
            </p:cNvPr>
            <p:cNvSpPr txBox="1"/>
            <p:nvPr/>
          </p:nvSpPr>
          <p:spPr>
            <a:xfrm>
              <a:off x="1122027" y="5390664"/>
              <a:ext cx="1906969" cy="480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>
                  <a:solidFill>
                    <a:srgbClr val="393939"/>
                  </a:solidFill>
                  <a:latin typeface="+mj-ea"/>
                  <a:ea typeface="+mj-ea"/>
                </a:rPr>
                <a:t>데이터 변환</a:t>
              </a:r>
            </a:p>
          </p:txBody>
        </p:sp>
      </p:grp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5C3A2BC6-3D8D-3CE4-F312-CD81CBDABF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912">
        <p159:morph option="byObject"/>
      </p:transition>
    </mc:Choice>
    <mc:Fallback xmlns="">
      <p:transition spd="slow" advTm="149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</a:rPr>
              <a:t>Data Set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683474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500">
                <a:solidFill>
                  <a:schemeClr val="bg1"/>
                </a:solidFill>
                <a:ea typeface="+mn-lt"/>
                <a:cs typeface="+mn-lt"/>
              </a:rPr>
              <a:t>Data</a:t>
            </a:r>
            <a:r>
              <a:rPr lang="en-US" sz="15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1500" err="1">
                <a:solidFill>
                  <a:schemeClr val="bg1"/>
                </a:solidFill>
                <a:ea typeface="+mn-lt"/>
                <a:cs typeface="+mn-lt"/>
              </a:rPr>
              <a:t>전처리</a:t>
            </a:r>
            <a:r>
              <a:rPr lang="ko-KR" sz="1500">
                <a:solidFill>
                  <a:schemeClr val="bg1"/>
                </a:solidFill>
                <a:ea typeface="+mn-lt"/>
                <a:cs typeface="+mn-lt"/>
              </a:rPr>
              <a:t> 과정</a:t>
            </a:r>
          </a:p>
          <a:p>
            <a:endParaRPr lang="ko-KR" altLang="en-US" sz="150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AutoShape 2" descr="http://127.0.0.1:22479/chunk_output/E7D5846F16C53185/E8BC1DFB/csngw62jbpu7z/000010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69844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spc="-300">
                <a:solidFill>
                  <a:srgbClr val="393939"/>
                </a:solidFill>
                <a:latin typeface="+mn-ea"/>
              </a:rPr>
              <a:t>데이터 </a:t>
            </a:r>
            <a:r>
              <a:rPr lang="ko-KR" altLang="en-US" sz="2400" spc="-300" err="1">
                <a:solidFill>
                  <a:srgbClr val="393939"/>
                </a:solidFill>
                <a:latin typeface="+mn-ea"/>
              </a:rPr>
              <a:t>결측치</a:t>
            </a:r>
            <a:r>
              <a:rPr lang="ko-KR" altLang="en-US" sz="2400" spc="-300">
                <a:solidFill>
                  <a:srgbClr val="393939"/>
                </a:solidFill>
                <a:latin typeface="+mn-ea"/>
              </a:rPr>
              <a:t> 및 </a:t>
            </a:r>
            <a:r>
              <a:rPr lang="ko-KR" altLang="en-US" sz="2400" spc="-300" err="1">
                <a:solidFill>
                  <a:srgbClr val="393939"/>
                </a:solidFill>
                <a:latin typeface="+mn-ea"/>
              </a:rPr>
              <a:t>극단치</a:t>
            </a:r>
            <a:r>
              <a:rPr lang="ko-KR" altLang="en-US" sz="2400" spc="-300">
                <a:solidFill>
                  <a:srgbClr val="393939"/>
                </a:solidFill>
                <a:latin typeface="+mn-ea"/>
              </a:rPr>
              <a:t> 조사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8">
            <a:extLst>
              <a:ext uri="{FF2B5EF4-FFF2-40B4-BE49-F238E27FC236}">
                <a16:creationId xmlns:a16="http://schemas.microsoft.com/office/drawing/2014/main" id="{7BAC5D0E-A590-6005-E1AF-832E01F94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45" y="2285101"/>
            <a:ext cx="2743200" cy="1149178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0B26B756-54DF-C734-A138-CE1F5B71A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434" y="2125970"/>
            <a:ext cx="3855544" cy="2360818"/>
          </a:xfrm>
          <a:prstGeom prst="rect">
            <a:avLst/>
          </a:prstGeom>
        </p:spPr>
      </p:pic>
      <p:pic>
        <p:nvPicPr>
          <p:cNvPr id="10" name="그림 12">
            <a:extLst>
              <a:ext uri="{FF2B5EF4-FFF2-40B4-BE49-F238E27FC236}">
                <a16:creationId xmlns:a16="http://schemas.microsoft.com/office/drawing/2014/main" id="{3BE573A1-1B41-6FB3-2725-BDC1AA483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124" y="2012109"/>
            <a:ext cx="4232166" cy="25797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A1F405-3CA1-1A7F-4B4C-25DF73A40720}"/>
              </a:ext>
            </a:extLst>
          </p:cNvPr>
          <p:cNvSpPr txBox="1"/>
          <p:nvPr/>
        </p:nvSpPr>
        <p:spPr>
          <a:xfrm>
            <a:off x="502744" y="483826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/>
              <a:t>결측치는</a:t>
            </a:r>
            <a:r>
              <a:rPr lang="ko-KR" altLang="en-US"/>
              <a:t> 존재하지 </a:t>
            </a:r>
            <a:r>
              <a:rPr lang="ko-KR" altLang="en-US" err="1"/>
              <a:t>x</a:t>
            </a:r>
            <a:r>
              <a:rPr lang="ko-KR" altLang="en-US"/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3AAF44-CF88-7A1D-A8EC-D1CE2B84DD61}"/>
              </a:ext>
            </a:extLst>
          </p:cNvPr>
          <p:cNvSpPr txBox="1"/>
          <p:nvPr/>
        </p:nvSpPr>
        <p:spPr>
          <a:xfrm>
            <a:off x="3568260" y="4838261"/>
            <a:ext cx="40920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solidFill>
                  <a:srgbClr val="04396C"/>
                </a:solidFill>
              </a:rPr>
              <a:t>Boxplot</a:t>
            </a:r>
            <a:r>
              <a:rPr lang="ko-KR" altLang="en-US" err="1"/>
              <a:t>을</a:t>
            </a:r>
            <a:r>
              <a:rPr lang="ko-KR" altLang="en-US"/>
              <a:t> 통해 연속형 변수의 분포를 파악, </a:t>
            </a:r>
            <a:r>
              <a:rPr lang="ko-KR" altLang="en-US" err="1"/>
              <a:t>극단치</a:t>
            </a:r>
            <a:r>
              <a:rPr lang="ko-KR" altLang="en-US"/>
              <a:t>(하얀색 점) 처리</a:t>
            </a:r>
          </a:p>
          <a:p>
            <a:r>
              <a:rPr lang="ko-KR">
                <a:ea typeface="+mn-lt"/>
                <a:cs typeface="+mn-lt"/>
              </a:rPr>
              <a:t>→</a:t>
            </a:r>
            <a:r>
              <a:rPr lang="ko-KR" altLang="en-US">
                <a:ea typeface="+mn-lt"/>
                <a:cs typeface="+mn-lt"/>
              </a:rPr>
              <a:t> 데이터의 범위를 파악하여 </a:t>
            </a:r>
            <a:r>
              <a:rPr lang="ko-KR" altLang="en-US" err="1">
                <a:ea typeface="+mn-lt"/>
                <a:cs typeface="+mn-lt"/>
              </a:rPr>
              <a:t>극단치</a:t>
            </a:r>
            <a:r>
              <a:rPr lang="ko-KR" altLang="en-US">
                <a:ea typeface="+mn-lt"/>
                <a:cs typeface="+mn-lt"/>
              </a:rPr>
              <a:t> 정제 (</a:t>
            </a:r>
            <a:r>
              <a:rPr lang="ko-KR" err="1">
                <a:ea typeface="+mn-lt"/>
                <a:cs typeface="+mn-lt"/>
              </a:rPr>
              <a:t>boxplot$속성명$stat</a:t>
            </a:r>
            <a:r>
              <a:rPr lang="ko-KR" altLang="en-US">
                <a:ea typeface="+mn-lt"/>
                <a:cs typeface="+mn-lt"/>
              </a:rPr>
              <a:t> 활용</a:t>
            </a:r>
            <a:r>
              <a:rPr lang="ko-KR">
                <a:ea typeface="+mn-lt"/>
                <a:cs typeface="+mn-lt"/>
              </a:rPr>
              <a:t>)</a:t>
            </a:r>
            <a:endParaRPr lang="ko-KR" altLang="en-US">
              <a:ea typeface="+mn-lt"/>
              <a:cs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D2095-F04F-F8C6-96C1-057DE770854B}"/>
              </a:ext>
            </a:extLst>
          </p:cNvPr>
          <p:cNvSpPr txBox="1"/>
          <p:nvPr/>
        </p:nvSpPr>
        <p:spPr>
          <a:xfrm>
            <a:off x="7985344" y="4840999"/>
            <a:ext cx="368913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solidFill>
                  <a:srgbClr val="04396C"/>
                </a:solidFill>
              </a:rPr>
              <a:t>Barplot</a:t>
            </a:r>
            <a:r>
              <a:rPr lang="ko-KR" altLang="en-US" err="1"/>
              <a:t>을</a:t>
            </a:r>
            <a:r>
              <a:rPr lang="ko-KR" altLang="en-US"/>
              <a:t> 통해 명목형 변수의 분포를 파악</a:t>
            </a:r>
          </a:p>
          <a:p>
            <a:r>
              <a:rPr lang="ko-KR">
                <a:ea typeface="+mn-lt"/>
                <a:cs typeface="+mn-lt"/>
              </a:rPr>
              <a:t>→</a:t>
            </a:r>
            <a:r>
              <a:rPr lang="ko-KR" altLang="en-US">
                <a:ea typeface="+mn-lt"/>
                <a:cs typeface="+mn-lt"/>
              </a:rPr>
              <a:t> 별다른 극단치는 없다</a:t>
            </a:r>
            <a:endParaRPr lang="ko-KR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5E3C63AB-5856-0809-1634-E454203193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5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792">
        <p159:morph option="byObject"/>
      </p:transition>
    </mc:Choice>
    <mc:Fallback xmlns="">
      <p:transition spd="slow" advTm="177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</a:rPr>
              <a:t>Data Set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683474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500">
                <a:solidFill>
                  <a:schemeClr val="bg1"/>
                </a:solidFill>
                <a:ea typeface="+mn-lt"/>
                <a:cs typeface="+mn-lt"/>
              </a:rPr>
              <a:t>Data</a:t>
            </a:r>
            <a:r>
              <a:rPr lang="en-US" sz="15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1500" err="1">
                <a:solidFill>
                  <a:schemeClr val="bg1"/>
                </a:solidFill>
                <a:ea typeface="+mn-lt"/>
                <a:cs typeface="+mn-lt"/>
              </a:rPr>
              <a:t>전처리</a:t>
            </a:r>
            <a:r>
              <a:rPr lang="ko-KR" sz="1500">
                <a:solidFill>
                  <a:schemeClr val="bg1"/>
                </a:solidFill>
                <a:ea typeface="+mn-lt"/>
                <a:cs typeface="+mn-lt"/>
              </a:rPr>
              <a:t> 과정</a:t>
            </a:r>
          </a:p>
          <a:p>
            <a:endParaRPr lang="ko-KR" altLang="en-US" sz="150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AutoShape 2" descr="http://127.0.0.1:22479/chunk_output/E7D5846F16C53185/E8BC1DFB/csngw62jbpu7z/000010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spc="-300">
                <a:solidFill>
                  <a:srgbClr val="393939"/>
                </a:solidFill>
                <a:latin typeface="+mn-ea"/>
              </a:rPr>
              <a:t>데이터 </a:t>
            </a:r>
            <a:r>
              <a:rPr lang="ko-KR" altLang="en-US" sz="2400" b="1" spc="-300">
                <a:solidFill>
                  <a:srgbClr val="04396C"/>
                </a:solidFill>
                <a:latin typeface="+mn-ea"/>
              </a:rPr>
              <a:t>표준화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15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5871AA3B-806B-B2A9-50BD-BD50BD7AC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31" y="2121042"/>
            <a:ext cx="5248164" cy="38596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9D6CD1-20EB-3C35-75EC-E039DE824C52}"/>
              </a:ext>
            </a:extLst>
          </p:cNvPr>
          <p:cNvSpPr txBox="1"/>
          <p:nvPr/>
        </p:nvSpPr>
        <p:spPr>
          <a:xfrm>
            <a:off x="6300952" y="2403366"/>
            <a:ext cx="4827751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ko-KR" altLang="en-US" sz="1600"/>
              <a:t>기존의 </a:t>
            </a:r>
            <a:r>
              <a:rPr lang="ko-KR" altLang="en-US" sz="1600" err="1"/>
              <a:t>factor</a:t>
            </a:r>
            <a:r>
              <a:rPr lang="ko-KR" altLang="en-US" sz="1600"/>
              <a:t> 변수들도 모두 </a:t>
            </a:r>
            <a:r>
              <a:rPr lang="ko-KR" altLang="en-US" sz="1600" err="1"/>
              <a:t>numeric</a:t>
            </a:r>
            <a:r>
              <a:rPr lang="ko-KR" altLang="en-US" sz="1600"/>
              <a:t>(수치형)</a:t>
            </a:r>
            <a:r>
              <a:rPr lang="ko-KR" altLang="en-US" sz="1600" err="1"/>
              <a:t>으로</a:t>
            </a:r>
            <a:r>
              <a:rPr lang="ko-KR" altLang="en-US" sz="1600"/>
              <a:t> </a:t>
            </a:r>
            <a:r>
              <a:rPr lang="ko-KR" altLang="en-US" sz="1600" err="1"/>
              <a:t>mapping한</a:t>
            </a:r>
            <a:r>
              <a:rPr lang="ko-KR" altLang="en-US" sz="1600"/>
              <a:t> 뒤 </a:t>
            </a:r>
            <a:r>
              <a:rPr lang="ko-KR" altLang="en-US" sz="1600" err="1"/>
              <a:t>scale</a:t>
            </a:r>
            <a:r>
              <a:rPr lang="ko-KR" altLang="en-US" sz="1600"/>
              <a:t>()을 통해 </a:t>
            </a:r>
            <a:r>
              <a:rPr lang="ko-KR" altLang="en-US" sz="1600" err="1"/>
              <a:t>표준화한다</a:t>
            </a:r>
            <a:r>
              <a:rPr lang="ko-KR" altLang="en-US" sz="1600"/>
              <a:t>.</a:t>
            </a:r>
            <a:endParaRPr lang="ko-KR" sz="1600"/>
          </a:p>
          <a:p>
            <a:pPr marL="342900" indent="-342900">
              <a:buFont typeface="Arial"/>
              <a:buChar char="•"/>
            </a:pPr>
            <a:endParaRPr lang="ko-KR" altLang="en-US" sz="160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ko-KR" sz="1600">
                <a:ea typeface="+mn-lt"/>
                <a:cs typeface="+mn-lt"/>
              </a:rPr>
              <a:t>K-</a:t>
            </a:r>
            <a:r>
              <a:rPr lang="ko-KR" sz="1600" err="1">
                <a:ea typeface="+mn-lt"/>
                <a:cs typeface="+mn-lt"/>
              </a:rPr>
              <a:t>means</a:t>
            </a:r>
            <a:r>
              <a:rPr lang="ko-KR" sz="1600">
                <a:ea typeface="+mn-lt"/>
                <a:cs typeface="+mn-lt"/>
              </a:rPr>
              <a:t> 군집 분석은 </a:t>
            </a:r>
            <a:r>
              <a:rPr lang="ko-KR" sz="1600" b="1">
                <a:solidFill>
                  <a:srgbClr val="04396C"/>
                </a:solidFill>
                <a:ea typeface="+mn-lt"/>
                <a:cs typeface="+mn-lt"/>
              </a:rPr>
              <a:t>관측치 간의 거리를 이용</a:t>
            </a:r>
            <a:r>
              <a:rPr lang="ko-KR" sz="1600">
                <a:ea typeface="+mn-lt"/>
                <a:cs typeface="+mn-lt"/>
              </a:rPr>
              <a:t>하기 때문에 </a:t>
            </a:r>
            <a:r>
              <a:rPr lang="ko-KR" sz="1600" b="1">
                <a:ea typeface="+mn-lt"/>
                <a:cs typeface="+mn-lt"/>
              </a:rPr>
              <a:t>변수의 단위가 결과에 큰 영향을 미친다.</a:t>
            </a:r>
            <a:r>
              <a:rPr lang="ko-KR" sz="1600">
                <a:ea typeface="+mn-lt"/>
                <a:cs typeface="+mn-lt"/>
              </a:rPr>
              <a:t> 그래서 변수를 표준화 하는 작업이 필요하다</a:t>
            </a:r>
            <a:r>
              <a:rPr lang="en-US" altLang="ko-KR" sz="1600">
                <a:ea typeface="+mn-lt"/>
                <a:cs typeface="+mn-lt"/>
              </a:rPr>
              <a:t>.</a:t>
            </a:r>
            <a:endParaRPr lang="ko-KR" sz="1600"/>
          </a:p>
          <a:p>
            <a:pPr marL="342900" indent="-342900">
              <a:buFont typeface="Arial"/>
              <a:buChar char="•"/>
            </a:pPr>
            <a:endParaRPr lang="ko-KR" altLang="en-US" sz="1600"/>
          </a:p>
          <a:p>
            <a:pPr marL="342900" indent="-342900">
              <a:buFont typeface="Arial"/>
              <a:buChar char="•"/>
            </a:pPr>
            <a:r>
              <a:rPr lang="ko-KR" altLang="en-US" sz="1600"/>
              <a:t>표준화를 통해 </a:t>
            </a:r>
            <a:r>
              <a:rPr lang="ko-KR" sz="1600" b="1">
                <a:solidFill>
                  <a:srgbClr val="04396C"/>
                </a:solidFill>
                <a:ea typeface="+mn-lt"/>
                <a:cs typeface="+mn-lt"/>
              </a:rPr>
              <a:t>변수의 단위가 결과에 미치는 영향을 균등하게</a:t>
            </a:r>
            <a:r>
              <a:rPr lang="ko-KR" sz="1600">
                <a:ea typeface="+mn-lt"/>
                <a:cs typeface="+mn-lt"/>
              </a:rPr>
              <a:t> 한다</a:t>
            </a:r>
            <a:r>
              <a:rPr lang="en-US" altLang="ko-KR" sz="1600">
                <a:ea typeface="+mn-lt"/>
                <a:cs typeface="+mn-lt"/>
              </a:rPr>
              <a:t>. </a:t>
            </a:r>
          </a:p>
          <a:p>
            <a:pPr marL="342900" indent="-342900">
              <a:buFont typeface="Arial"/>
              <a:buChar char="•"/>
            </a:pPr>
            <a:endParaRPr lang="en-US" altLang="ko-KR" sz="1600"/>
          </a:p>
          <a:p>
            <a:pPr marL="342900" indent="-342900">
              <a:buFont typeface="Arial"/>
              <a:buChar char="•"/>
            </a:pPr>
            <a:r>
              <a:rPr lang="en-US" altLang="ko-KR" sz="1600"/>
              <a:t>Summary() </a:t>
            </a:r>
            <a:r>
              <a:rPr lang="en-US" altLang="ko-KR" sz="1600" err="1"/>
              <a:t>해본</a:t>
            </a:r>
            <a:r>
              <a:rPr lang="en-US" altLang="ko-KR" sz="1600"/>
              <a:t> </a:t>
            </a:r>
            <a:r>
              <a:rPr lang="en-US" altLang="ko-KR" sz="1600" err="1"/>
              <a:t>결과</a:t>
            </a:r>
            <a:r>
              <a:rPr lang="en-US" altLang="ko-KR" sz="1600"/>
              <a:t> </a:t>
            </a:r>
            <a:r>
              <a:rPr lang="en-US" altLang="ko-KR" sz="1600" b="1" err="1"/>
              <a:t>모든</a:t>
            </a:r>
            <a:r>
              <a:rPr lang="en-US" altLang="ko-KR" sz="1600" b="1"/>
              <a:t> </a:t>
            </a:r>
            <a:r>
              <a:rPr lang="en-US" altLang="ko-KR" sz="1600" b="1" err="1"/>
              <a:t>변수의</a:t>
            </a:r>
            <a:r>
              <a:rPr lang="en-US" altLang="ko-KR" sz="1600" b="1"/>
              <a:t> </a:t>
            </a:r>
            <a:r>
              <a:rPr lang="en-US" altLang="ko-KR" sz="1600" b="1" err="1"/>
              <a:t>mean이</a:t>
            </a:r>
            <a:r>
              <a:rPr lang="en-US" altLang="ko-KR" sz="1600" b="1"/>
              <a:t> 0</a:t>
            </a:r>
            <a:r>
              <a:rPr lang="en-US" altLang="ko-KR" sz="1600"/>
              <a:t>이다.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F3F1A831-DE88-5DFB-C821-94B580BF29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9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720">
        <p159:morph option="byObject"/>
      </p:transition>
    </mc:Choice>
    <mc:Fallback xmlns="">
      <p:transition spd="slow" advTm="187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2270</Words>
  <Application>Microsoft Macintosh PowerPoint</Application>
  <PresentationFormat>와이드스크린</PresentationFormat>
  <Paragraphs>303</Paragraphs>
  <Slides>31</Slides>
  <Notes>0</Notes>
  <HiddenSlides>0</HiddenSlides>
  <MMClips>31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나눔스퀘어 ExtraBold</vt:lpstr>
      <vt:lpstr>나눔스퀘어 Light</vt:lpstr>
      <vt:lpstr>Arial</vt:lpstr>
      <vt:lpstr>Arial Nova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남서아(***9***021)</cp:lastModifiedBy>
  <cp:revision>4</cp:revision>
  <dcterms:created xsi:type="dcterms:W3CDTF">2020-09-07T02:34:06Z</dcterms:created>
  <dcterms:modified xsi:type="dcterms:W3CDTF">2022-06-02T04:51:27Z</dcterms:modified>
</cp:coreProperties>
</file>